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Layouts/slideLayout1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11" r:id="rId1"/>
  </p:sldMasterIdLst>
  <p:sldIdLst>
    <p:sldId id="256" r:id="rId2"/>
    <p:sldId id="258" r:id="rId3"/>
    <p:sldId id="259" r:id="rId4"/>
    <p:sldId id="260" r:id="rId5"/>
    <p:sldId id="261" r:id="rId6"/>
    <p:sldId id="262" r:id="rId7"/>
    <p:sldId id="263" r:id="rId8"/>
    <p:sldId id="264" r:id="rId9"/>
    <p:sldId id="265" r:id="rId10"/>
    <p:sldId id="276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 xmlns="">
          <a:srgbClr val="FF0000"/>
        </p14:laserClr>
      </p:ext>
      <p:ext uri="{2FDB2607-1784-4EEB-B798-7EB5836EED8A}">
        <p14:showMediaCtrls xmlns:p14="http://schemas.microsoft.com/office/powerpoint/2010/main" xmlns="" val="1"/>
      </p:ext>
    </p:extLst>
  </p:showPr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  <p:ext uri="{FD5EFAAD-0ECE-453E-9831-46B23BE46B34}">
      <p15:chartTrackingRefBased xmlns:p15="http://schemas.microsoft.com/office/powerpoint/2012/main" xmlns="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20"/>
    <p:restoredTop sz="94660"/>
  </p:normalViewPr>
  <p:slideViewPr>
    <p:cSldViewPr snapToGrid="0">
      <p:cViewPr varScale="1">
        <p:scale>
          <a:sx n="48" d="100"/>
          <a:sy n="48" d="100"/>
        </p:scale>
        <p:origin x="-586" y="-58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942416" y="2514601"/>
            <a:ext cx="6600451" cy="2262781"/>
          </a:xfrm>
        </p:spPr>
        <p:txBody>
          <a:bodyPr anchor="b">
            <a:normAutofit/>
          </a:bodyPr>
          <a:lstStyle>
            <a:lvl1pPr>
              <a:defRPr sz="54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942416" y="4777380"/>
            <a:ext cx="6600451" cy="1126283"/>
          </a:xfrm>
        </p:spPr>
        <p:txBody>
          <a:bodyPr anchor="t"/>
          <a:lstStyle>
            <a:lvl1pPr marL="0" indent="0" algn="l">
              <a:buNone/>
              <a:defRPr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16BD471-1C1C-43A6-B18F-1E52D789DCA4}" type="datetimeFigureOut">
              <a:rPr lang="ru-RU" smtClean="0"/>
              <a:pPr/>
              <a:t>18.10.2017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Freeform 8"/>
          <p:cNvSpPr/>
          <p:nvPr/>
        </p:nvSpPr>
        <p:spPr bwMode="auto">
          <a:xfrm>
            <a:off x="-31719" y="4321158"/>
            <a:ext cx="1395473" cy="781781"/>
          </a:xfrm>
          <a:custGeom>
            <a:avLst/>
            <a:gdLst/>
            <a:ahLst/>
            <a:cxnLst/>
            <a:rect l="l" t="t" r="r" b="b"/>
            <a:pathLst>
              <a:path w="8042" h="10000">
                <a:moveTo>
                  <a:pt x="5799" y="10000"/>
                </a:moveTo>
                <a:cubicBezTo>
                  <a:pt x="5880" y="10000"/>
                  <a:pt x="5934" y="9940"/>
                  <a:pt x="5961" y="9880"/>
                </a:cubicBezTo>
                <a:cubicBezTo>
                  <a:pt x="5961" y="9820"/>
                  <a:pt x="5988" y="9820"/>
                  <a:pt x="5988" y="9820"/>
                </a:cubicBezTo>
                <a:lnTo>
                  <a:pt x="8042" y="5260"/>
                </a:lnTo>
                <a:cubicBezTo>
                  <a:pt x="8096" y="5140"/>
                  <a:pt x="8096" y="4901"/>
                  <a:pt x="8042" y="4721"/>
                </a:cubicBezTo>
                <a:lnTo>
                  <a:pt x="5988" y="221"/>
                </a:lnTo>
                <a:cubicBezTo>
                  <a:pt x="5988" y="160"/>
                  <a:pt x="5961" y="160"/>
                  <a:pt x="5961" y="160"/>
                </a:cubicBezTo>
                <a:cubicBezTo>
                  <a:pt x="5934" y="101"/>
                  <a:pt x="5880" y="41"/>
                  <a:pt x="5799" y="41"/>
                </a:cubicBezTo>
                <a:lnTo>
                  <a:pt x="18" y="0"/>
                </a:lnTo>
                <a:cubicBezTo>
                  <a:pt x="12" y="3330"/>
                  <a:pt x="6" y="6661"/>
                  <a:pt x="0" y="9991"/>
                </a:cubicBezTo>
                <a:lnTo>
                  <a:pt x="5799" y="10000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423334" y="4529541"/>
            <a:ext cx="584978" cy="365125"/>
          </a:xfrm>
        </p:spPr>
        <p:txBody>
          <a:bodyPr/>
          <a:lstStyle/>
          <a:p>
            <a:fld id="{EF2F0CDA-75BC-43BC-8B44-1FE23264FA2D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220969319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45201" y="624110"/>
            <a:ext cx="6589199" cy="1280890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942415" y="2133600"/>
            <a:ext cx="6591985" cy="3777622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16BD471-1C1C-43A6-B18F-1E52D789DCA4}" type="datetimeFigureOut">
              <a:rPr lang="ru-RU" smtClean="0"/>
              <a:pPr/>
              <a:t>18.10.2017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0" name="Freeform 11"/>
          <p:cNvSpPr/>
          <p:nvPr/>
        </p:nvSpPr>
        <p:spPr bwMode="auto">
          <a:xfrm flipV="1">
            <a:off x="58" y="711194"/>
            <a:ext cx="1358356" cy="508005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2F0CDA-75BC-43BC-8B44-1FE23264FA2D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6072538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42415" y="2074562"/>
            <a:ext cx="6591985" cy="1468800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942415" y="3581400"/>
            <a:ext cx="6591985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16BD471-1C1C-43A6-B18F-1E52D789DCA4}" type="datetimeFigureOut">
              <a:rPr lang="ru-RU" smtClean="0"/>
              <a:pPr/>
              <a:t>18.10.2017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1" name="Freeform 11"/>
          <p:cNvSpPr/>
          <p:nvPr/>
        </p:nvSpPr>
        <p:spPr bwMode="auto">
          <a:xfrm flipV="1">
            <a:off x="58" y="3166527"/>
            <a:ext cx="1358356" cy="508005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11228" y="3244140"/>
            <a:ext cx="584978" cy="365125"/>
          </a:xfrm>
        </p:spPr>
        <p:txBody>
          <a:bodyPr/>
          <a:lstStyle/>
          <a:p>
            <a:fld id="{EF2F0CDA-75BC-43BC-8B44-1FE23264FA2D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228361936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942416" y="2136706"/>
            <a:ext cx="3197531" cy="3767397"/>
          </a:xfrm>
        </p:spPr>
        <p:txBody>
          <a:bodyPr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337307" y="2136706"/>
            <a:ext cx="3197093" cy="3767397"/>
          </a:xfrm>
        </p:spPr>
        <p:txBody>
          <a:bodyPr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16BD471-1C1C-43A6-B18F-1E52D789DCA4}" type="datetimeFigureOut">
              <a:rPr lang="ru-RU" smtClean="0"/>
              <a:pPr/>
              <a:t>18.10.2017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Freeform 11"/>
          <p:cNvSpPr/>
          <p:nvPr/>
        </p:nvSpPr>
        <p:spPr bwMode="auto">
          <a:xfrm flipV="1">
            <a:off x="58" y="711194"/>
            <a:ext cx="1358356" cy="508005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0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11228" y="787783"/>
            <a:ext cx="584978" cy="365125"/>
          </a:xfrm>
        </p:spPr>
        <p:txBody>
          <a:bodyPr/>
          <a:lstStyle/>
          <a:p>
            <a:fld id="{EF2F0CDA-75BC-43BC-8B44-1FE23264FA2D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225967159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265352" y="2226626"/>
            <a:ext cx="2874596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942415" y="2802888"/>
            <a:ext cx="3197532" cy="3105703"/>
          </a:xfrm>
        </p:spPr>
        <p:txBody>
          <a:bodyPr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656154" y="2223398"/>
            <a:ext cx="2873239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333715" y="2799660"/>
            <a:ext cx="3195680" cy="3105703"/>
          </a:xfrm>
        </p:spPr>
        <p:txBody>
          <a:bodyPr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16BD471-1C1C-43A6-B18F-1E52D789DCA4}" type="datetimeFigureOut">
              <a:rPr lang="ru-RU" smtClean="0"/>
              <a:pPr/>
              <a:t>18.10.2017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1" name="Freeform 11"/>
          <p:cNvSpPr/>
          <p:nvPr/>
        </p:nvSpPr>
        <p:spPr bwMode="auto">
          <a:xfrm flipV="1">
            <a:off x="58" y="711194"/>
            <a:ext cx="1358356" cy="508005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2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11228" y="787783"/>
            <a:ext cx="584978" cy="365125"/>
          </a:xfrm>
        </p:spPr>
        <p:txBody>
          <a:bodyPr/>
          <a:lstStyle/>
          <a:p>
            <a:fld id="{EF2F0CDA-75BC-43BC-8B44-1FE23264FA2D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354244397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45200" y="624110"/>
            <a:ext cx="6589200" cy="1280890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16BD471-1C1C-43A6-B18F-1E52D789DCA4}" type="datetimeFigureOut">
              <a:rPr lang="ru-RU" smtClean="0"/>
              <a:pPr/>
              <a:t>18.10.2017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8" name="Freeform 11"/>
          <p:cNvSpPr/>
          <p:nvPr/>
        </p:nvSpPr>
        <p:spPr bwMode="auto">
          <a:xfrm flipV="1">
            <a:off x="58" y="711194"/>
            <a:ext cx="1358356" cy="508005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2F0CDA-75BC-43BC-8B44-1FE23264FA2D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88830636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16BD471-1C1C-43A6-B18F-1E52D789DCA4}" type="datetimeFigureOut">
              <a:rPr lang="ru-RU" smtClean="0"/>
              <a:pPr/>
              <a:t>18.10.2017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Freeform 11"/>
          <p:cNvSpPr/>
          <p:nvPr/>
        </p:nvSpPr>
        <p:spPr bwMode="auto">
          <a:xfrm flipV="1">
            <a:off x="58" y="711194"/>
            <a:ext cx="1358356" cy="508005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2F0CDA-75BC-43BC-8B44-1FE23264FA2D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17519486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42415" y="446088"/>
            <a:ext cx="2629584" cy="976312"/>
          </a:xfrm>
        </p:spPr>
        <p:txBody>
          <a:bodyPr anchor="b"/>
          <a:lstStyle>
            <a:lvl1pPr algn="l">
              <a:defRPr sz="20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43494" y="446089"/>
            <a:ext cx="3790906" cy="5414963"/>
          </a:xfrm>
        </p:spPr>
        <p:txBody>
          <a:bodyPr anchor="ctr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942415" y="1598613"/>
            <a:ext cx="2629584" cy="4262436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16BD471-1C1C-43A6-B18F-1E52D789DCA4}" type="datetimeFigureOut">
              <a:rPr lang="ru-RU" smtClean="0"/>
              <a:pPr/>
              <a:t>18.10.2017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0" name="Freeform 11"/>
          <p:cNvSpPr/>
          <p:nvPr/>
        </p:nvSpPr>
        <p:spPr bwMode="auto">
          <a:xfrm flipV="1">
            <a:off x="58" y="711194"/>
            <a:ext cx="1358356" cy="508005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2F0CDA-75BC-43BC-8B44-1FE23264FA2D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82247811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42415" y="4800600"/>
            <a:ext cx="6591985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942415" y="634965"/>
            <a:ext cx="6591985" cy="3854970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942415" y="5367338"/>
            <a:ext cx="6591985" cy="493712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16BD471-1C1C-43A6-B18F-1E52D789DCA4}" type="datetimeFigureOut">
              <a:rPr lang="ru-RU" smtClean="0"/>
              <a:pPr/>
              <a:t>18.10.2017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0" name="Freeform 11"/>
          <p:cNvSpPr/>
          <p:nvPr/>
        </p:nvSpPr>
        <p:spPr bwMode="auto">
          <a:xfrm flipV="1">
            <a:off x="58" y="4910660"/>
            <a:ext cx="1358356" cy="508005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11228" y="4983088"/>
            <a:ext cx="584978" cy="365125"/>
          </a:xfrm>
        </p:spPr>
        <p:txBody>
          <a:bodyPr/>
          <a:lstStyle/>
          <a:p>
            <a:fld id="{EF2F0CDA-75BC-43BC-8B44-1FE23264FA2D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181403522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Заголовок и подпис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42415" y="609600"/>
            <a:ext cx="6591985" cy="311704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942415" y="4354046"/>
            <a:ext cx="6591985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16BD471-1C1C-43A6-B18F-1E52D789DCA4}" type="datetimeFigureOut">
              <a:rPr lang="ru-RU" smtClean="0"/>
              <a:pPr/>
              <a:t>18.10.2017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0" name="Freeform 11"/>
          <p:cNvSpPr/>
          <p:nvPr/>
        </p:nvSpPr>
        <p:spPr bwMode="auto">
          <a:xfrm flipV="1">
            <a:off x="58" y="3166527"/>
            <a:ext cx="1358356" cy="508005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11228" y="3244140"/>
            <a:ext cx="584978" cy="365125"/>
          </a:xfrm>
        </p:spPr>
        <p:txBody>
          <a:bodyPr/>
          <a:lstStyle/>
          <a:p>
            <a:fld id="{EF2F0CDA-75BC-43BC-8B44-1FE23264FA2D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76286541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188123" y="609600"/>
            <a:ext cx="6109587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1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415972" y="3505200"/>
            <a:ext cx="5653888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942415" y="4354046"/>
            <a:ext cx="6591985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16BD471-1C1C-43A6-B18F-1E52D789DCA4}" type="datetimeFigureOut">
              <a:rPr lang="ru-RU" smtClean="0"/>
              <a:pPr/>
              <a:t>18.10.2017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9" name="Freeform 11"/>
          <p:cNvSpPr/>
          <p:nvPr/>
        </p:nvSpPr>
        <p:spPr bwMode="auto">
          <a:xfrm flipV="1">
            <a:off x="58" y="3166527"/>
            <a:ext cx="1358356" cy="508005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11228" y="3244140"/>
            <a:ext cx="584978" cy="365125"/>
          </a:xfrm>
        </p:spPr>
        <p:txBody>
          <a:bodyPr/>
          <a:lstStyle/>
          <a:p>
            <a:fld id="{EF2F0CDA-75BC-43BC-8B44-1FE23264FA2D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4" name="TextBox 13"/>
          <p:cNvSpPr txBox="1"/>
          <p:nvPr/>
        </p:nvSpPr>
        <p:spPr>
          <a:xfrm>
            <a:off x="1808316" y="648005"/>
            <a:ext cx="457319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8169533" y="2905306"/>
            <a:ext cx="457319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xmlns="" val="1333147104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Карточка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42415" y="2438401"/>
            <a:ext cx="6591985" cy="2724845"/>
          </a:xfrm>
        </p:spPr>
        <p:txBody>
          <a:bodyPr anchor="b">
            <a:normAutofit/>
          </a:bodyPr>
          <a:lstStyle>
            <a:lvl1pPr algn="l">
              <a:defRPr sz="48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942415" y="5181600"/>
            <a:ext cx="6591985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16BD471-1C1C-43A6-B18F-1E52D789DCA4}" type="datetimeFigureOut">
              <a:rPr lang="ru-RU" smtClean="0"/>
              <a:pPr/>
              <a:t>18.10.2017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1" name="Freeform 11"/>
          <p:cNvSpPr/>
          <p:nvPr/>
        </p:nvSpPr>
        <p:spPr bwMode="auto">
          <a:xfrm flipV="1">
            <a:off x="58" y="4910660"/>
            <a:ext cx="1358356" cy="508005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11228" y="4983088"/>
            <a:ext cx="584978" cy="365125"/>
          </a:xfrm>
        </p:spPr>
        <p:txBody>
          <a:bodyPr/>
          <a:lstStyle/>
          <a:p>
            <a:fld id="{EF2F0CDA-75BC-43BC-8B44-1FE23264FA2D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1498604411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карточки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itle 1"/>
          <p:cNvSpPr>
            <a:spLocks noGrp="1"/>
          </p:cNvSpPr>
          <p:nvPr>
            <p:ph type="title"/>
          </p:nvPr>
        </p:nvSpPr>
        <p:spPr>
          <a:xfrm>
            <a:off x="2188123" y="609600"/>
            <a:ext cx="6109587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942415" y="4343400"/>
            <a:ext cx="6688292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942415" y="5181600"/>
            <a:ext cx="6688292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16BD471-1C1C-43A6-B18F-1E52D789DCA4}" type="datetimeFigureOut">
              <a:rPr lang="ru-RU" smtClean="0"/>
              <a:pPr/>
              <a:t>18.10.2017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20" name="Freeform 11"/>
          <p:cNvSpPr/>
          <p:nvPr/>
        </p:nvSpPr>
        <p:spPr bwMode="auto">
          <a:xfrm flipV="1">
            <a:off x="58" y="4910660"/>
            <a:ext cx="1358356" cy="508005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11228" y="4983088"/>
            <a:ext cx="584978" cy="365125"/>
          </a:xfrm>
        </p:spPr>
        <p:txBody>
          <a:bodyPr/>
          <a:lstStyle/>
          <a:p>
            <a:fld id="{EF2F0CDA-75BC-43BC-8B44-1FE23264FA2D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1" name="TextBox 10"/>
          <p:cNvSpPr txBox="1"/>
          <p:nvPr/>
        </p:nvSpPr>
        <p:spPr>
          <a:xfrm>
            <a:off x="1808316" y="648005"/>
            <a:ext cx="457319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8169533" y="2905306"/>
            <a:ext cx="457319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xmlns="" val="2843662378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Истина или лож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42416" y="627407"/>
            <a:ext cx="6591984" cy="2880020"/>
          </a:xfrm>
        </p:spPr>
        <p:txBody>
          <a:bodyPr anchor="ctr">
            <a:normAutofit/>
          </a:bodyPr>
          <a:lstStyle>
            <a:lvl1pPr algn="l">
              <a:defRPr sz="48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942415" y="4343400"/>
            <a:ext cx="6591985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942415" y="5181600"/>
            <a:ext cx="6591985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16BD471-1C1C-43A6-B18F-1E52D789DCA4}" type="datetimeFigureOut">
              <a:rPr lang="ru-RU" smtClean="0"/>
              <a:pPr/>
              <a:t>18.10.2017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0" name="Freeform 11"/>
          <p:cNvSpPr/>
          <p:nvPr/>
        </p:nvSpPr>
        <p:spPr bwMode="auto">
          <a:xfrm flipV="1">
            <a:off x="58" y="4910660"/>
            <a:ext cx="1358356" cy="508005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11228" y="4983088"/>
            <a:ext cx="584978" cy="365125"/>
          </a:xfrm>
        </p:spPr>
        <p:txBody>
          <a:bodyPr/>
          <a:lstStyle/>
          <a:p>
            <a:fld id="{EF2F0CDA-75BC-43BC-8B44-1FE23264FA2D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101198034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16BD471-1C1C-43A6-B18F-1E52D789DCA4}" type="datetimeFigureOut">
              <a:rPr lang="ru-RU" smtClean="0"/>
              <a:pPr/>
              <a:t>18.10.2017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0" name="Freeform 11"/>
          <p:cNvSpPr/>
          <p:nvPr/>
        </p:nvSpPr>
        <p:spPr bwMode="auto">
          <a:xfrm flipV="1">
            <a:off x="58" y="711194"/>
            <a:ext cx="1358356" cy="508005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2F0CDA-75BC-43BC-8B44-1FE23264FA2D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2543938373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878535" y="627406"/>
            <a:ext cx="1656132" cy="5283817"/>
          </a:xfrm>
        </p:spPr>
        <p:txBody>
          <a:bodyPr vert="eaVert" anchor="ctr"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942416" y="627406"/>
            <a:ext cx="4716348" cy="5283817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16BD471-1C1C-43A6-B18F-1E52D789DCA4}" type="datetimeFigureOut">
              <a:rPr lang="ru-RU" smtClean="0"/>
              <a:pPr/>
              <a:t>18.10.2017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0" name="Freeform 11"/>
          <p:cNvSpPr/>
          <p:nvPr/>
        </p:nvSpPr>
        <p:spPr bwMode="auto">
          <a:xfrm flipV="1">
            <a:off x="58" y="711194"/>
            <a:ext cx="1358356" cy="508005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2F0CDA-75BC-43BC-8B44-1FE23264FA2D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84838170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6" name="Group 35"/>
          <p:cNvGrpSpPr/>
          <p:nvPr/>
        </p:nvGrpSpPr>
        <p:grpSpPr>
          <a:xfrm>
            <a:off x="1" y="228600"/>
            <a:ext cx="1981200" cy="6638628"/>
            <a:chOff x="2487613" y="285750"/>
            <a:chExt cx="2428875" cy="5654676"/>
          </a:xfrm>
        </p:grpSpPr>
        <p:sp>
          <p:nvSpPr>
            <p:cNvPr id="37" name="Freeform 11"/>
            <p:cNvSpPr/>
            <p:nvPr/>
          </p:nvSpPr>
          <p:spPr bwMode="auto">
            <a:xfrm>
              <a:off x="2487613" y="2284413"/>
              <a:ext cx="85725" cy="533400"/>
            </a:xfrm>
            <a:custGeom>
              <a:avLst/>
              <a:gdLst/>
              <a:ahLst/>
              <a:cxnLst/>
              <a:rect l="0" t="0" r="r" b="b"/>
              <a:pathLst>
                <a:path w="22" h="136">
                  <a:moveTo>
                    <a:pt x="22" y="136"/>
                  </a:moveTo>
                  <a:cubicBezTo>
                    <a:pt x="20" y="117"/>
                    <a:pt x="19" y="99"/>
                    <a:pt x="17" y="80"/>
                  </a:cubicBezTo>
                  <a:cubicBezTo>
                    <a:pt x="11" y="54"/>
                    <a:pt x="6" y="27"/>
                    <a:pt x="0" y="0"/>
                  </a:cubicBezTo>
                  <a:cubicBezTo>
                    <a:pt x="0" y="35"/>
                    <a:pt x="0" y="35"/>
                    <a:pt x="0" y="35"/>
                  </a:cubicBezTo>
                  <a:cubicBezTo>
                    <a:pt x="6" y="64"/>
                    <a:pt x="13" y="94"/>
                    <a:pt x="20" y="124"/>
                  </a:cubicBezTo>
                  <a:cubicBezTo>
                    <a:pt x="20" y="128"/>
                    <a:pt x="21" y="132"/>
                    <a:pt x="22" y="136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8" name="Freeform 12"/>
            <p:cNvSpPr/>
            <p:nvPr/>
          </p:nvSpPr>
          <p:spPr bwMode="auto">
            <a:xfrm>
              <a:off x="2597151" y="2779713"/>
              <a:ext cx="550863" cy="1978025"/>
            </a:xfrm>
            <a:custGeom>
              <a:avLst/>
              <a:gdLst/>
              <a:ahLst/>
              <a:cxnLst/>
              <a:rect l="0" t="0" r="r" b="b"/>
              <a:pathLst>
                <a:path w="140" h="504">
                  <a:moveTo>
                    <a:pt x="86" y="350"/>
                  </a:moveTo>
                  <a:cubicBezTo>
                    <a:pt x="103" y="402"/>
                    <a:pt x="120" y="453"/>
                    <a:pt x="139" y="504"/>
                  </a:cubicBezTo>
                  <a:cubicBezTo>
                    <a:pt x="139" y="495"/>
                    <a:pt x="139" y="487"/>
                    <a:pt x="140" y="478"/>
                  </a:cubicBezTo>
                  <a:cubicBezTo>
                    <a:pt x="124" y="435"/>
                    <a:pt x="109" y="391"/>
                    <a:pt x="95" y="347"/>
                  </a:cubicBezTo>
                  <a:cubicBezTo>
                    <a:pt x="58" y="233"/>
                    <a:pt x="27" y="117"/>
                    <a:pt x="0" y="0"/>
                  </a:cubicBezTo>
                  <a:cubicBezTo>
                    <a:pt x="2" y="20"/>
                    <a:pt x="4" y="41"/>
                    <a:pt x="6" y="61"/>
                  </a:cubicBezTo>
                  <a:cubicBezTo>
                    <a:pt x="30" y="158"/>
                    <a:pt x="56" y="255"/>
                    <a:pt x="86" y="35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9" name="Freeform 13"/>
            <p:cNvSpPr/>
            <p:nvPr/>
          </p:nvSpPr>
          <p:spPr bwMode="auto">
            <a:xfrm>
              <a:off x="3175001" y="4730750"/>
              <a:ext cx="519113" cy="1209675"/>
            </a:xfrm>
            <a:custGeom>
              <a:avLst/>
              <a:gdLst/>
              <a:ahLst/>
              <a:cxnLst/>
              <a:rect l="0" t="0" r="r" b="b"/>
              <a:pathLst>
                <a:path w="132" h="308">
                  <a:moveTo>
                    <a:pt x="8" y="22"/>
                  </a:moveTo>
                  <a:cubicBezTo>
                    <a:pt x="5" y="15"/>
                    <a:pt x="2" y="8"/>
                    <a:pt x="0" y="0"/>
                  </a:cubicBezTo>
                  <a:cubicBezTo>
                    <a:pt x="0" y="10"/>
                    <a:pt x="0" y="19"/>
                    <a:pt x="0" y="29"/>
                  </a:cubicBezTo>
                  <a:cubicBezTo>
                    <a:pt x="21" y="85"/>
                    <a:pt x="44" y="140"/>
                    <a:pt x="68" y="194"/>
                  </a:cubicBezTo>
                  <a:cubicBezTo>
                    <a:pt x="85" y="232"/>
                    <a:pt x="104" y="270"/>
                    <a:pt x="123" y="308"/>
                  </a:cubicBezTo>
                  <a:cubicBezTo>
                    <a:pt x="132" y="308"/>
                    <a:pt x="132" y="308"/>
                    <a:pt x="132" y="308"/>
                  </a:cubicBezTo>
                  <a:cubicBezTo>
                    <a:pt x="113" y="269"/>
                    <a:pt x="94" y="230"/>
                    <a:pt x="77" y="190"/>
                  </a:cubicBezTo>
                  <a:cubicBezTo>
                    <a:pt x="52" y="135"/>
                    <a:pt x="29" y="79"/>
                    <a:pt x="8" y="22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40" name="Freeform 14"/>
            <p:cNvSpPr/>
            <p:nvPr/>
          </p:nvSpPr>
          <p:spPr bwMode="auto">
            <a:xfrm>
              <a:off x="3305176" y="5630863"/>
              <a:ext cx="146050" cy="309563"/>
            </a:xfrm>
            <a:custGeom>
              <a:avLst/>
              <a:gdLst/>
              <a:ahLst/>
              <a:cxnLst/>
              <a:rect l="0" t="0" r="r" b="b"/>
              <a:pathLst>
                <a:path w="37" h="79">
                  <a:moveTo>
                    <a:pt x="28" y="79"/>
                  </a:moveTo>
                  <a:cubicBezTo>
                    <a:pt x="37" y="79"/>
                    <a:pt x="37" y="79"/>
                    <a:pt x="37" y="79"/>
                  </a:cubicBezTo>
                  <a:cubicBezTo>
                    <a:pt x="24" y="53"/>
                    <a:pt x="12" y="27"/>
                    <a:pt x="0" y="0"/>
                  </a:cubicBezTo>
                  <a:cubicBezTo>
                    <a:pt x="8" y="27"/>
                    <a:pt x="17" y="53"/>
                    <a:pt x="28" y="79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41" name="Freeform 15"/>
            <p:cNvSpPr/>
            <p:nvPr/>
          </p:nvSpPr>
          <p:spPr bwMode="auto">
            <a:xfrm>
              <a:off x="2573338" y="2817813"/>
              <a:ext cx="700088" cy="2835275"/>
            </a:xfrm>
            <a:custGeom>
              <a:avLst/>
              <a:gdLst/>
              <a:ahLst/>
              <a:cxnLst/>
              <a:rect l="0" t="0" r="r" b="b"/>
              <a:pathLst>
                <a:path w="178" h="722">
                  <a:moveTo>
                    <a:pt x="162" y="660"/>
                  </a:moveTo>
                  <a:cubicBezTo>
                    <a:pt x="145" y="618"/>
                    <a:pt x="130" y="576"/>
                    <a:pt x="116" y="534"/>
                  </a:cubicBezTo>
                  <a:cubicBezTo>
                    <a:pt x="84" y="437"/>
                    <a:pt x="59" y="337"/>
                    <a:pt x="40" y="236"/>
                  </a:cubicBezTo>
                  <a:cubicBezTo>
                    <a:pt x="29" y="175"/>
                    <a:pt x="20" y="113"/>
                    <a:pt x="12" y="51"/>
                  </a:cubicBezTo>
                  <a:cubicBezTo>
                    <a:pt x="8" y="34"/>
                    <a:pt x="4" y="17"/>
                    <a:pt x="0" y="0"/>
                  </a:cubicBezTo>
                  <a:cubicBezTo>
                    <a:pt x="8" y="79"/>
                    <a:pt x="19" y="159"/>
                    <a:pt x="33" y="237"/>
                  </a:cubicBezTo>
                  <a:cubicBezTo>
                    <a:pt x="51" y="339"/>
                    <a:pt x="76" y="439"/>
                    <a:pt x="107" y="537"/>
                  </a:cubicBezTo>
                  <a:cubicBezTo>
                    <a:pt x="123" y="586"/>
                    <a:pt x="141" y="634"/>
                    <a:pt x="160" y="681"/>
                  </a:cubicBezTo>
                  <a:cubicBezTo>
                    <a:pt x="166" y="695"/>
                    <a:pt x="172" y="708"/>
                    <a:pt x="178" y="722"/>
                  </a:cubicBezTo>
                  <a:cubicBezTo>
                    <a:pt x="176" y="717"/>
                    <a:pt x="175" y="713"/>
                    <a:pt x="174" y="708"/>
                  </a:cubicBezTo>
                  <a:cubicBezTo>
                    <a:pt x="169" y="692"/>
                    <a:pt x="165" y="676"/>
                    <a:pt x="162" y="66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42" name="Freeform 16"/>
            <p:cNvSpPr/>
            <p:nvPr/>
          </p:nvSpPr>
          <p:spPr bwMode="auto">
            <a:xfrm>
              <a:off x="2506663" y="285750"/>
              <a:ext cx="90488" cy="2493963"/>
            </a:xfrm>
            <a:custGeom>
              <a:avLst/>
              <a:gdLst/>
              <a:ahLst/>
              <a:cxnLst/>
              <a:rect l="0" t="0" r="r" b="b"/>
              <a:pathLst>
                <a:path w="23" h="635">
                  <a:moveTo>
                    <a:pt x="11" y="577"/>
                  </a:moveTo>
                  <a:cubicBezTo>
                    <a:pt x="12" y="581"/>
                    <a:pt x="12" y="585"/>
                    <a:pt x="12" y="589"/>
                  </a:cubicBezTo>
                  <a:cubicBezTo>
                    <a:pt x="15" y="603"/>
                    <a:pt x="19" y="617"/>
                    <a:pt x="22" y="632"/>
                  </a:cubicBezTo>
                  <a:cubicBezTo>
                    <a:pt x="22" y="633"/>
                    <a:pt x="22" y="634"/>
                    <a:pt x="23" y="635"/>
                  </a:cubicBezTo>
                  <a:cubicBezTo>
                    <a:pt x="21" y="615"/>
                    <a:pt x="19" y="596"/>
                    <a:pt x="17" y="576"/>
                  </a:cubicBezTo>
                  <a:cubicBezTo>
                    <a:pt x="9" y="474"/>
                    <a:pt x="5" y="372"/>
                    <a:pt x="5" y="269"/>
                  </a:cubicBezTo>
                  <a:cubicBezTo>
                    <a:pt x="6" y="179"/>
                    <a:pt x="9" y="90"/>
                    <a:pt x="15" y="0"/>
                  </a:cubicBezTo>
                  <a:cubicBezTo>
                    <a:pt x="12" y="0"/>
                    <a:pt x="12" y="0"/>
                    <a:pt x="12" y="0"/>
                  </a:cubicBezTo>
                  <a:cubicBezTo>
                    <a:pt x="5" y="89"/>
                    <a:pt x="2" y="179"/>
                    <a:pt x="1" y="269"/>
                  </a:cubicBezTo>
                  <a:cubicBezTo>
                    <a:pt x="0" y="372"/>
                    <a:pt x="3" y="474"/>
                    <a:pt x="11" y="577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43" name="Freeform 17"/>
            <p:cNvSpPr/>
            <p:nvPr/>
          </p:nvSpPr>
          <p:spPr bwMode="auto">
            <a:xfrm>
              <a:off x="2554288" y="2598738"/>
              <a:ext cx="66675" cy="420688"/>
            </a:xfrm>
            <a:custGeom>
              <a:avLst/>
              <a:gdLst/>
              <a:ahLst/>
              <a:cxnLst/>
              <a:rect l="0" t="0" r="r" b="b"/>
              <a:pathLst>
                <a:path w="17" h="107">
                  <a:moveTo>
                    <a:pt x="0" y="0"/>
                  </a:moveTo>
                  <a:cubicBezTo>
                    <a:pt x="2" y="19"/>
                    <a:pt x="3" y="37"/>
                    <a:pt x="5" y="56"/>
                  </a:cubicBezTo>
                  <a:cubicBezTo>
                    <a:pt x="9" y="73"/>
                    <a:pt x="13" y="90"/>
                    <a:pt x="17" y="107"/>
                  </a:cubicBezTo>
                  <a:cubicBezTo>
                    <a:pt x="15" y="87"/>
                    <a:pt x="13" y="66"/>
                    <a:pt x="11" y="46"/>
                  </a:cubicBezTo>
                  <a:cubicBezTo>
                    <a:pt x="10" y="45"/>
                    <a:pt x="10" y="44"/>
                    <a:pt x="10" y="43"/>
                  </a:cubicBezTo>
                  <a:cubicBezTo>
                    <a:pt x="7" y="28"/>
                    <a:pt x="3" y="1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44" name="Freeform 18"/>
            <p:cNvSpPr/>
            <p:nvPr/>
          </p:nvSpPr>
          <p:spPr bwMode="auto">
            <a:xfrm>
              <a:off x="3143251" y="4757738"/>
              <a:ext cx="161925" cy="873125"/>
            </a:xfrm>
            <a:custGeom>
              <a:avLst/>
              <a:gdLst/>
              <a:ahLst/>
              <a:cxnLst/>
              <a:rect l="0" t="0" r="r" b="b"/>
              <a:pathLst>
                <a:path w="41" h="222">
                  <a:moveTo>
                    <a:pt x="0" y="0"/>
                  </a:moveTo>
                  <a:cubicBezTo>
                    <a:pt x="0" y="31"/>
                    <a:pt x="2" y="62"/>
                    <a:pt x="5" y="93"/>
                  </a:cubicBezTo>
                  <a:cubicBezTo>
                    <a:pt x="8" y="117"/>
                    <a:pt x="12" y="142"/>
                    <a:pt x="17" y="166"/>
                  </a:cubicBezTo>
                  <a:cubicBezTo>
                    <a:pt x="19" y="172"/>
                    <a:pt x="22" y="178"/>
                    <a:pt x="24" y="184"/>
                  </a:cubicBezTo>
                  <a:cubicBezTo>
                    <a:pt x="30" y="197"/>
                    <a:pt x="35" y="209"/>
                    <a:pt x="41" y="222"/>
                  </a:cubicBezTo>
                  <a:cubicBezTo>
                    <a:pt x="40" y="219"/>
                    <a:pt x="39" y="215"/>
                    <a:pt x="38" y="212"/>
                  </a:cubicBezTo>
                  <a:cubicBezTo>
                    <a:pt x="26" y="172"/>
                    <a:pt x="18" y="132"/>
                    <a:pt x="13" y="92"/>
                  </a:cubicBezTo>
                  <a:cubicBezTo>
                    <a:pt x="11" y="68"/>
                    <a:pt x="9" y="45"/>
                    <a:pt x="8" y="22"/>
                  </a:cubicBezTo>
                  <a:cubicBezTo>
                    <a:pt x="8" y="21"/>
                    <a:pt x="7" y="20"/>
                    <a:pt x="7" y="18"/>
                  </a:cubicBezTo>
                  <a:cubicBezTo>
                    <a:pt x="5" y="12"/>
                    <a:pt x="2" y="6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45" name="Freeform 19"/>
            <p:cNvSpPr/>
            <p:nvPr/>
          </p:nvSpPr>
          <p:spPr bwMode="auto">
            <a:xfrm>
              <a:off x="3148013" y="1282700"/>
              <a:ext cx="1768475" cy="3448050"/>
            </a:xfrm>
            <a:custGeom>
              <a:avLst/>
              <a:gdLst/>
              <a:ahLst/>
              <a:cxnLst/>
              <a:rect l="0" t="0" r="r" b="b"/>
              <a:pathLst>
                <a:path w="450" h="878">
                  <a:moveTo>
                    <a:pt x="7" y="854"/>
                  </a:moveTo>
                  <a:cubicBezTo>
                    <a:pt x="10" y="772"/>
                    <a:pt x="26" y="691"/>
                    <a:pt x="50" y="613"/>
                  </a:cubicBezTo>
                  <a:cubicBezTo>
                    <a:pt x="75" y="535"/>
                    <a:pt x="109" y="460"/>
                    <a:pt x="149" y="388"/>
                  </a:cubicBezTo>
                  <a:cubicBezTo>
                    <a:pt x="189" y="316"/>
                    <a:pt x="235" y="248"/>
                    <a:pt x="285" y="183"/>
                  </a:cubicBezTo>
                  <a:cubicBezTo>
                    <a:pt x="310" y="151"/>
                    <a:pt x="337" y="119"/>
                    <a:pt x="364" y="89"/>
                  </a:cubicBezTo>
                  <a:cubicBezTo>
                    <a:pt x="378" y="74"/>
                    <a:pt x="392" y="58"/>
                    <a:pt x="406" y="44"/>
                  </a:cubicBezTo>
                  <a:cubicBezTo>
                    <a:pt x="421" y="29"/>
                    <a:pt x="435" y="15"/>
                    <a:pt x="450" y="1"/>
                  </a:cubicBezTo>
                  <a:cubicBezTo>
                    <a:pt x="450" y="0"/>
                    <a:pt x="450" y="0"/>
                    <a:pt x="450" y="0"/>
                  </a:cubicBezTo>
                  <a:cubicBezTo>
                    <a:pt x="434" y="14"/>
                    <a:pt x="420" y="28"/>
                    <a:pt x="405" y="43"/>
                  </a:cubicBezTo>
                  <a:cubicBezTo>
                    <a:pt x="391" y="57"/>
                    <a:pt x="377" y="72"/>
                    <a:pt x="363" y="88"/>
                  </a:cubicBezTo>
                  <a:cubicBezTo>
                    <a:pt x="335" y="118"/>
                    <a:pt x="308" y="149"/>
                    <a:pt x="283" y="181"/>
                  </a:cubicBezTo>
                  <a:cubicBezTo>
                    <a:pt x="232" y="246"/>
                    <a:pt x="185" y="314"/>
                    <a:pt x="145" y="386"/>
                  </a:cubicBezTo>
                  <a:cubicBezTo>
                    <a:pt x="104" y="457"/>
                    <a:pt x="70" y="533"/>
                    <a:pt x="45" y="611"/>
                  </a:cubicBezTo>
                  <a:cubicBezTo>
                    <a:pt x="19" y="690"/>
                    <a:pt x="3" y="771"/>
                    <a:pt x="0" y="854"/>
                  </a:cubicBezTo>
                  <a:cubicBezTo>
                    <a:pt x="0" y="856"/>
                    <a:pt x="0" y="857"/>
                    <a:pt x="0" y="859"/>
                  </a:cubicBezTo>
                  <a:cubicBezTo>
                    <a:pt x="2" y="865"/>
                    <a:pt x="4" y="872"/>
                    <a:pt x="7" y="878"/>
                  </a:cubicBezTo>
                  <a:cubicBezTo>
                    <a:pt x="7" y="870"/>
                    <a:pt x="7" y="862"/>
                    <a:pt x="7" y="85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46" name="Freeform 20"/>
            <p:cNvSpPr/>
            <p:nvPr/>
          </p:nvSpPr>
          <p:spPr bwMode="auto">
            <a:xfrm>
              <a:off x="3273426" y="5653088"/>
              <a:ext cx="138113" cy="287338"/>
            </a:xfrm>
            <a:custGeom>
              <a:avLst/>
              <a:gdLst/>
              <a:ahLst/>
              <a:cxnLst/>
              <a:rect l="0" t="0" r="r" b="b"/>
              <a:pathLst>
                <a:path w="35" h="73">
                  <a:moveTo>
                    <a:pt x="0" y="0"/>
                  </a:moveTo>
                  <a:cubicBezTo>
                    <a:pt x="7" y="24"/>
                    <a:pt x="16" y="49"/>
                    <a:pt x="26" y="73"/>
                  </a:cubicBezTo>
                  <a:cubicBezTo>
                    <a:pt x="35" y="73"/>
                    <a:pt x="35" y="73"/>
                    <a:pt x="35" y="73"/>
                  </a:cubicBezTo>
                  <a:cubicBezTo>
                    <a:pt x="23" y="49"/>
                    <a:pt x="11" y="2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47" name="Freeform 21"/>
            <p:cNvSpPr/>
            <p:nvPr/>
          </p:nvSpPr>
          <p:spPr bwMode="auto">
            <a:xfrm>
              <a:off x="3143251" y="4656138"/>
              <a:ext cx="31750" cy="188913"/>
            </a:xfrm>
            <a:custGeom>
              <a:avLst/>
              <a:gdLst/>
              <a:ahLst/>
              <a:cxnLst/>
              <a:rect l="0" t="0" r="r" b="b"/>
              <a:pathLst>
                <a:path w="8" h="48">
                  <a:moveTo>
                    <a:pt x="7" y="44"/>
                  </a:moveTo>
                  <a:cubicBezTo>
                    <a:pt x="7" y="46"/>
                    <a:pt x="8" y="47"/>
                    <a:pt x="8" y="48"/>
                  </a:cubicBezTo>
                  <a:cubicBezTo>
                    <a:pt x="8" y="38"/>
                    <a:pt x="8" y="29"/>
                    <a:pt x="8" y="19"/>
                  </a:cubicBezTo>
                  <a:cubicBezTo>
                    <a:pt x="5" y="13"/>
                    <a:pt x="3" y="6"/>
                    <a:pt x="1" y="0"/>
                  </a:cubicBezTo>
                  <a:cubicBezTo>
                    <a:pt x="0" y="9"/>
                    <a:pt x="0" y="17"/>
                    <a:pt x="0" y="26"/>
                  </a:cubicBezTo>
                  <a:cubicBezTo>
                    <a:pt x="2" y="32"/>
                    <a:pt x="5" y="38"/>
                    <a:pt x="7" y="4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48" name="Freeform 22"/>
            <p:cNvSpPr/>
            <p:nvPr/>
          </p:nvSpPr>
          <p:spPr bwMode="auto">
            <a:xfrm>
              <a:off x="3211513" y="5410200"/>
              <a:ext cx="203200" cy="530225"/>
            </a:xfrm>
            <a:custGeom>
              <a:avLst/>
              <a:gdLst/>
              <a:ahLst/>
              <a:cxnLst/>
              <a:rect l="0" t="0" r="r" b="b"/>
              <a:pathLst>
                <a:path w="52" h="135">
                  <a:moveTo>
                    <a:pt x="7" y="18"/>
                  </a:moveTo>
                  <a:cubicBezTo>
                    <a:pt x="5" y="12"/>
                    <a:pt x="2" y="6"/>
                    <a:pt x="0" y="0"/>
                  </a:cubicBezTo>
                  <a:cubicBezTo>
                    <a:pt x="3" y="16"/>
                    <a:pt x="7" y="32"/>
                    <a:pt x="12" y="48"/>
                  </a:cubicBezTo>
                  <a:cubicBezTo>
                    <a:pt x="13" y="53"/>
                    <a:pt x="14" y="57"/>
                    <a:pt x="16" y="62"/>
                  </a:cubicBezTo>
                  <a:cubicBezTo>
                    <a:pt x="27" y="86"/>
                    <a:pt x="39" y="111"/>
                    <a:pt x="51" y="135"/>
                  </a:cubicBezTo>
                  <a:cubicBezTo>
                    <a:pt x="52" y="135"/>
                    <a:pt x="52" y="135"/>
                    <a:pt x="52" y="135"/>
                  </a:cubicBezTo>
                  <a:cubicBezTo>
                    <a:pt x="41" y="109"/>
                    <a:pt x="32" y="83"/>
                    <a:pt x="24" y="56"/>
                  </a:cubicBezTo>
                  <a:cubicBezTo>
                    <a:pt x="18" y="43"/>
                    <a:pt x="13" y="31"/>
                    <a:pt x="7" y="18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</p:grpSp>
      <p:grpSp>
        <p:nvGrpSpPr>
          <p:cNvPr id="49" name="Group 48"/>
          <p:cNvGrpSpPr/>
          <p:nvPr/>
        </p:nvGrpSpPr>
        <p:grpSpPr>
          <a:xfrm>
            <a:off x="20421" y="285"/>
            <a:ext cx="1952272" cy="6852968"/>
            <a:chOff x="6627813" y="195717"/>
            <a:chExt cx="1952625" cy="5678034"/>
          </a:xfrm>
        </p:grpSpPr>
        <p:sp>
          <p:nvSpPr>
            <p:cNvPr id="50" name="Freeform 27"/>
            <p:cNvSpPr/>
            <p:nvPr/>
          </p:nvSpPr>
          <p:spPr bwMode="auto">
            <a:xfrm>
              <a:off x="6627813" y="195717"/>
              <a:ext cx="409575" cy="3646488"/>
            </a:xfrm>
            <a:custGeom>
              <a:avLst/>
              <a:gdLst/>
              <a:ahLst/>
              <a:cxnLst/>
              <a:rect l="0" t="0" r="r" b="b"/>
              <a:pathLst>
                <a:path w="103" h="920">
                  <a:moveTo>
                    <a:pt x="7" y="210"/>
                  </a:moveTo>
                  <a:cubicBezTo>
                    <a:pt x="11" y="288"/>
                    <a:pt x="17" y="367"/>
                    <a:pt x="26" y="445"/>
                  </a:cubicBezTo>
                  <a:cubicBezTo>
                    <a:pt x="34" y="523"/>
                    <a:pt x="44" y="601"/>
                    <a:pt x="57" y="679"/>
                  </a:cubicBezTo>
                  <a:cubicBezTo>
                    <a:pt x="69" y="757"/>
                    <a:pt x="84" y="834"/>
                    <a:pt x="101" y="911"/>
                  </a:cubicBezTo>
                  <a:cubicBezTo>
                    <a:pt x="102" y="914"/>
                    <a:pt x="103" y="917"/>
                    <a:pt x="103" y="920"/>
                  </a:cubicBezTo>
                  <a:cubicBezTo>
                    <a:pt x="102" y="905"/>
                    <a:pt x="100" y="889"/>
                    <a:pt x="99" y="874"/>
                  </a:cubicBezTo>
                  <a:cubicBezTo>
                    <a:pt x="99" y="871"/>
                    <a:pt x="99" y="868"/>
                    <a:pt x="99" y="866"/>
                  </a:cubicBezTo>
                  <a:cubicBezTo>
                    <a:pt x="85" y="803"/>
                    <a:pt x="73" y="741"/>
                    <a:pt x="63" y="678"/>
                  </a:cubicBezTo>
                  <a:cubicBezTo>
                    <a:pt x="50" y="600"/>
                    <a:pt x="39" y="523"/>
                    <a:pt x="30" y="444"/>
                  </a:cubicBezTo>
                  <a:cubicBezTo>
                    <a:pt x="21" y="366"/>
                    <a:pt x="14" y="288"/>
                    <a:pt x="9" y="209"/>
                  </a:cubicBezTo>
                  <a:cubicBezTo>
                    <a:pt x="7" y="170"/>
                    <a:pt x="5" y="131"/>
                    <a:pt x="3" y="92"/>
                  </a:cubicBezTo>
                  <a:cubicBezTo>
                    <a:pt x="2" y="61"/>
                    <a:pt x="1" y="31"/>
                    <a:pt x="1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31"/>
                    <a:pt x="1" y="61"/>
                    <a:pt x="1" y="92"/>
                  </a:cubicBezTo>
                  <a:cubicBezTo>
                    <a:pt x="3" y="131"/>
                    <a:pt x="4" y="170"/>
                    <a:pt x="7" y="21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51" name="Freeform 28"/>
            <p:cNvSpPr/>
            <p:nvPr/>
          </p:nvSpPr>
          <p:spPr bwMode="auto">
            <a:xfrm>
              <a:off x="7061201" y="3771900"/>
              <a:ext cx="350838" cy="1309688"/>
            </a:xfrm>
            <a:custGeom>
              <a:avLst/>
              <a:gdLst/>
              <a:ahLst/>
              <a:cxnLst/>
              <a:rect l="0" t="0" r="r" b="b"/>
              <a:pathLst>
                <a:path w="88" h="330">
                  <a:moveTo>
                    <a:pt x="53" y="229"/>
                  </a:moveTo>
                  <a:cubicBezTo>
                    <a:pt x="64" y="263"/>
                    <a:pt x="75" y="297"/>
                    <a:pt x="88" y="330"/>
                  </a:cubicBezTo>
                  <a:cubicBezTo>
                    <a:pt x="88" y="323"/>
                    <a:pt x="88" y="315"/>
                    <a:pt x="88" y="308"/>
                  </a:cubicBezTo>
                  <a:cubicBezTo>
                    <a:pt x="88" y="307"/>
                    <a:pt x="88" y="305"/>
                    <a:pt x="88" y="304"/>
                  </a:cubicBezTo>
                  <a:cubicBezTo>
                    <a:pt x="79" y="278"/>
                    <a:pt x="70" y="252"/>
                    <a:pt x="62" y="226"/>
                  </a:cubicBezTo>
                  <a:cubicBezTo>
                    <a:pt x="38" y="152"/>
                    <a:pt x="17" y="76"/>
                    <a:pt x="0" y="0"/>
                  </a:cubicBezTo>
                  <a:cubicBezTo>
                    <a:pt x="2" y="21"/>
                    <a:pt x="4" y="42"/>
                    <a:pt x="7" y="63"/>
                  </a:cubicBezTo>
                  <a:cubicBezTo>
                    <a:pt x="21" y="119"/>
                    <a:pt x="36" y="174"/>
                    <a:pt x="53" y="22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52" name="Freeform 29"/>
            <p:cNvSpPr/>
            <p:nvPr/>
          </p:nvSpPr>
          <p:spPr bwMode="auto">
            <a:xfrm>
              <a:off x="7439026" y="5053013"/>
              <a:ext cx="357188" cy="820738"/>
            </a:xfrm>
            <a:custGeom>
              <a:avLst/>
              <a:gdLst/>
              <a:ahLst/>
              <a:cxnLst/>
              <a:rect l="0" t="0" r="r" b="b"/>
              <a:pathLst>
                <a:path w="90" h="207">
                  <a:moveTo>
                    <a:pt x="6" y="15"/>
                  </a:moveTo>
                  <a:cubicBezTo>
                    <a:pt x="4" y="10"/>
                    <a:pt x="2" y="5"/>
                    <a:pt x="0" y="0"/>
                  </a:cubicBezTo>
                  <a:cubicBezTo>
                    <a:pt x="0" y="9"/>
                    <a:pt x="0" y="19"/>
                    <a:pt x="1" y="29"/>
                  </a:cubicBezTo>
                  <a:cubicBezTo>
                    <a:pt x="14" y="62"/>
                    <a:pt x="27" y="95"/>
                    <a:pt x="42" y="127"/>
                  </a:cubicBezTo>
                  <a:cubicBezTo>
                    <a:pt x="54" y="154"/>
                    <a:pt x="67" y="181"/>
                    <a:pt x="80" y="207"/>
                  </a:cubicBezTo>
                  <a:cubicBezTo>
                    <a:pt x="90" y="207"/>
                    <a:pt x="90" y="207"/>
                    <a:pt x="90" y="207"/>
                  </a:cubicBezTo>
                  <a:cubicBezTo>
                    <a:pt x="76" y="180"/>
                    <a:pt x="63" y="152"/>
                    <a:pt x="50" y="123"/>
                  </a:cubicBezTo>
                  <a:cubicBezTo>
                    <a:pt x="34" y="88"/>
                    <a:pt x="20" y="51"/>
                    <a:pt x="6" y="15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53" name="Freeform 30"/>
            <p:cNvSpPr/>
            <p:nvPr/>
          </p:nvSpPr>
          <p:spPr bwMode="auto">
            <a:xfrm>
              <a:off x="7037388" y="3811588"/>
              <a:ext cx="457200" cy="1852613"/>
            </a:xfrm>
            <a:custGeom>
              <a:avLst/>
              <a:gdLst/>
              <a:ahLst/>
              <a:cxnLst/>
              <a:rect l="0" t="0" r="r" b="b"/>
              <a:pathLst>
                <a:path w="115" h="467">
                  <a:moveTo>
                    <a:pt x="101" y="409"/>
                  </a:moveTo>
                  <a:cubicBezTo>
                    <a:pt x="93" y="388"/>
                    <a:pt x="85" y="366"/>
                    <a:pt x="78" y="344"/>
                  </a:cubicBezTo>
                  <a:cubicBezTo>
                    <a:pt x="57" y="281"/>
                    <a:pt x="41" y="216"/>
                    <a:pt x="29" y="151"/>
                  </a:cubicBezTo>
                  <a:cubicBezTo>
                    <a:pt x="22" y="119"/>
                    <a:pt x="17" y="86"/>
                    <a:pt x="13" y="53"/>
                  </a:cubicBezTo>
                  <a:cubicBezTo>
                    <a:pt x="9" y="35"/>
                    <a:pt x="4" y="18"/>
                    <a:pt x="0" y="0"/>
                  </a:cubicBezTo>
                  <a:cubicBezTo>
                    <a:pt x="5" y="51"/>
                    <a:pt x="12" y="102"/>
                    <a:pt x="21" y="152"/>
                  </a:cubicBezTo>
                  <a:cubicBezTo>
                    <a:pt x="33" y="218"/>
                    <a:pt x="49" y="283"/>
                    <a:pt x="69" y="347"/>
                  </a:cubicBezTo>
                  <a:cubicBezTo>
                    <a:pt x="79" y="378"/>
                    <a:pt x="90" y="410"/>
                    <a:pt x="103" y="441"/>
                  </a:cubicBezTo>
                  <a:cubicBezTo>
                    <a:pt x="107" y="449"/>
                    <a:pt x="111" y="458"/>
                    <a:pt x="115" y="467"/>
                  </a:cubicBezTo>
                  <a:cubicBezTo>
                    <a:pt x="114" y="464"/>
                    <a:pt x="113" y="461"/>
                    <a:pt x="112" y="458"/>
                  </a:cubicBezTo>
                  <a:cubicBezTo>
                    <a:pt x="108" y="442"/>
                    <a:pt x="104" y="425"/>
                    <a:pt x="101" y="40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54" name="Freeform 31"/>
            <p:cNvSpPr/>
            <p:nvPr/>
          </p:nvSpPr>
          <p:spPr bwMode="auto">
            <a:xfrm>
              <a:off x="6992938" y="1263650"/>
              <a:ext cx="144463" cy="2508250"/>
            </a:xfrm>
            <a:custGeom>
              <a:avLst/>
              <a:gdLst/>
              <a:ahLst/>
              <a:cxnLst/>
              <a:rect l="0" t="0" r="r" b="b"/>
              <a:pathLst>
                <a:path w="36" h="633">
                  <a:moveTo>
                    <a:pt x="17" y="633"/>
                  </a:moveTo>
                  <a:cubicBezTo>
                    <a:pt x="15" y="621"/>
                    <a:pt x="14" y="609"/>
                    <a:pt x="13" y="597"/>
                  </a:cubicBezTo>
                  <a:cubicBezTo>
                    <a:pt x="8" y="530"/>
                    <a:pt x="5" y="464"/>
                    <a:pt x="5" y="398"/>
                  </a:cubicBezTo>
                  <a:cubicBezTo>
                    <a:pt x="5" y="331"/>
                    <a:pt x="8" y="265"/>
                    <a:pt x="13" y="198"/>
                  </a:cubicBezTo>
                  <a:cubicBezTo>
                    <a:pt x="15" y="165"/>
                    <a:pt x="18" y="132"/>
                    <a:pt x="22" y="99"/>
                  </a:cubicBezTo>
                  <a:cubicBezTo>
                    <a:pt x="26" y="66"/>
                    <a:pt x="30" y="33"/>
                    <a:pt x="36" y="0"/>
                  </a:cubicBezTo>
                  <a:cubicBezTo>
                    <a:pt x="35" y="0"/>
                    <a:pt x="35" y="0"/>
                    <a:pt x="35" y="0"/>
                  </a:cubicBezTo>
                  <a:cubicBezTo>
                    <a:pt x="29" y="33"/>
                    <a:pt x="24" y="66"/>
                    <a:pt x="20" y="99"/>
                  </a:cubicBezTo>
                  <a:cubicBezTo>
                    <a:pt x="16" y="132"/>
                    <a:pt x="13" y="165"/>
                    <a:pt x="10" y="198"/>
                  </a:cubicBezTo>
                  <a:cubicBezTo>
                    <a:pt x="4" y="264"/>
                    <a:pt x="1" y="331"/>
                    <a:pt x="1" y="398"/>
                  </a:cubicBezTo>
                  <a:cubicBezTo>
                    <a:pt x="0" y="461"/>
                    <a:pt x="2" y="525"/>
                    <a:pt x="7" y="589"/>
                  </a:cubicBezTo>
                  <a:cubicBezTo>
                    <a:pt x="10" y="603"/>
                    <a:pt x="13" y="618"/>
                    <a:pt x="16" y="632"/>
                  </a:cubicBezTo>
                  <a:cubicBezTo>
                    <a:pt x="16" y="632"/>
                    <a:pt x="17" y="633"/>
                    <a:pt x="17" y="63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55" name="Freeform 32"/>
            <p:cNvSpPr/>
            <p:nvPr/>
          </p:nvSpPr>
          <p:spPr bwMode="auto">
            <a:xfrm>
              <a:off x="7526338" y="5640388"/>
              <a:ext cx="111125" cy="233363"/>
            </a:xfrm>
            <a:custGeom>
              <a:avLst/>
              <a:gdLst/>
              <a:ahLst/>
              <a:cxnLst/>
              <a:rect l="0" t="0" r="r" b="b"/>
              <a:pathLst>
                <a:path w="28" h="59">
                  <a:moveTo>
                    <a:pt x="22" y="59"/>
                  </a:moveTo>
                  <a:cubicBezTo>
                    <a:pt x="28" y="59"/>
                    <a:pt x="28" y="59"/>
                    <a:pt x="28" y="59"/>
                  </a:cubicBezTo>
                  <a:cubicBezTo>
                    <a:pt x="18" y="40"/>
                    <a:pt x="9" y="20"/>
                    <a:pt x="0" y="0"/>
                  </a:cubicBezTo>
                  <a:cubicBezTo>
                    <a:pt x="6" y="20"/>
                    <a:pt x="13" y="40"/>
                    <a:pt x="22" y="5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56" name="Freeform 33"/>
            <p:cNvSpPr/>
            <p:nvPr/>
          </p:nvSpPr>
          <p:spPr bwMode="auto">
            <a:xfrm>
              <a:off x="7021513" y="3598863"/>
              <a:ext cx="68263" cy="423863"/>
            </a:xfrm>
            <a:custGeom>
              <a:avLst/>
              <a:gdLst/>
              <a:ahLst/>
              <a:cxnLst/>
              <a:rect l="0" t="0" r="r" b="b"/>
              <a:pathLst>
                <a:path w="17" h="107">
                  <a:moveTo>
                    <a:pt x="4" y="54"/>
                  </a:moveTo>
                  <a:cubicBezTo>
                    <a:pt x="8" y="72"/>
                    <a:pt x="13" y="89"/>
                    <a:pt x="17" y="107"/>
                  </a:cubicBezTo>
                  <a:cubicBezTo>
                    <a:pt x="14" y="86"/>
                    <a:pt x="12" y="65"/>
                    <a:pt x="10" y="44"/>
                  </a:cubicBezTo>
                  <a:cubicBezTo>
                    <a:pt x="10" y="44"/>
                    <a:pt x="9" y="43"/>
                    <a:pt x="9" y="43"/>
                  </a:cubicBezTo>
                  <a:cubicBezTo>
                    <a:pt x="6" y="29"/>
                    <a:pt x="3" y="14"/>
                    <a:pt x="0" y="0"/>
                  </a:cubicBezTo>
                  <a:cubicBezTo>
                    <a:pt x="0" y="2"/>
                    <a:pt x="0" y="5"/>
                    <a:pt x="0" y="8"/>
                  </a:cubicBezTo>
                  <a:cubicBezTo>
                    <a:pt x="1" y="23"/>
                    <a:pt x="3" y="39"/>
                    <a:pt x="4" y="54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57" name="Freeform 34"/>
            <p:cNvSpPr/>
            <p:nvPr/>
          </p:nvSpPr>
          <p:spPr bwMode="auto">
            <a:xfrm>
              <a:off x="7412038" y="2801938"/>
              <a:ext cx="1168400" cy="2251075"/>
            </a:xfrm>
            <a:custGeom>
              <a:avLst/>
              <a:gdLst/>
              <a:ahLst/>
              <a:cxnLst/>
              <a:rect l="0" t="0" r="r" b="b"/>
              <a:pathLst>
                <a:path w="294" h="568">
                  <a:moveTo>
                    <a:pt x="8" y="553"/>
                  </a:moveTo>
                  <a:cubicBezTo>
                    <a:pt x="9" y="501"/>
                    <a:pt x="19" y="448"/>
                    <a:pt x="35" y="397"/>
                  </a:cubicBezTo>
                  <a:cubicBezTo>
                    <a:pt x="51" y="347"/>
                    <a:pt x="73" y="298"/>
                    <a:pt x="99" y="252"/>
                  </a:cubicBezTo>
                  <a:cubicBezTo>
                    <a:pt x="124" y="205"/>
                    <a:pt x="154" y="161"/>
                    <a:pt x="187" y="119"/>
                  </a:cubicBezTo>
                  <a:cubicBezTo>
                    <a:pt x="203" y="98"/>
                    <a:pt x="220" y="77"/>
                    <a:pt x="238" y="58"/>
                  </a:cubicBezTo>
                  <a:cubicBezTo>
                    <a:pt x="247" y="48"/>
                    <a:pt x="256" y="38"/>
                    <a:pt x="265" y="28"/>
                  </a:cubicBezTo>
                  <a:cubicBezTo>
                    <a:pt x="274" y="19"/>
                    <a:pt x="284" y="9"/>
                    <a:pt x="294" y="0"/>
                  </a:cubicBezTo>
                  <a:cubicBezTo>
                    <a:pt x="293" y="0"/>
                    <a:pt x="293" y="0"/>
                    <a:pt x="293" y="0"/>
                  </a:cubicBezTo>
                  <a:cubicBezTo>
                    <a:pt x="283" y="9"/>
                    <a:pt x="273" y="18"/>
                    <a:pt x="264" y="27"/>
                  </a:cubicBezTo>
                  <a:cubicBezTo>
                    <a:pt x="255" y="37"/>
                    <a:pt x="246" y="47"/>
                    <a:pt x="237" y="56"/>
                  </a:cubicBezTo>
                  <a:cubicBezTo>
                    <a:pt x="218" y="76"/>
                    <a:pt x="201" y="96"/>
                    <a:pt x="185" y="117"/>
                  </a:cubicBezTo>
                  <a:cubicBezTo>
                    <a:pt x="151" y="159"/>
                    <a:pt x="121" y="203"/>
                    <a:pt x="95" y="249"/>
                  </a:cubicBezTo>
                  <a:cubicBezTo>
                    <a:pt x="68" y="296"/>
                    <a:pt x="46" y="345"/>
                    <a:pt x="30" y="396"/>
                  </a:cubicBezTo>
                  <a:cubicBezTo>
                    <a:pt x="13" y="445"/>
                    <a:pt x="3" y="497"/>
                    <a:pt x="0" y="549"/>
                  </a:cubicBezTo>
                  <a:cubicBezTo>
                    <a:pt x="3" y="555"/>
                    <a:pt x="5" y="561"/>
                    <a:pt x="7" y="568"/>
                  </a:cubicBezTo>
                  <a:cubicBezTo>
                    <a:pt x="7" y="563"/>
                    <a:pt x="7" y="558"/>
                    <a:pt x="8" y="55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58" name="Freeform 35"/>
            <p:cNvSpPr/>
            <p:nvPr/>
          </p:nvSpPr>
          <p:spPr bwMode="auto">
            <a:xfrm>
              <a:off x="7494588" y="5664200"/>
              <a:ext cx="100013" cy="209550"/>
            </a:xfrm>
            <a:custGeom>
              <a:avLst/>
              <a:gdLst/>
              <a:ahLst/>
              <a:cxnLst/>
              <a:rect l="0" t="0" r="r" b="b"/>
              <a:pathLst>
                <a:path w="25" h="53">
                  <a:moveTo>
                    <a:pt x="0" y="0"/>
                  </a:moveTo>
                  <a:cubicBezTo>
                    <a:pt x="5" y="18"/>
                    <a:pt x="12" y="36"/>
                    <a:pt x="19" y="53"/>
                  </a:cubicBezTo>
                  <a:cubicBezTo>
                    <a:pt x="25" y="53"/>
                    <a:pt x="25" y="53"/>
                    <a:pt x="25" y="53"/>
                  </a:cubicBezTo>
                  <a:cubicBezTo>
                    <a:pt x="16" y="36"/>
                    <a:pt x="8" y="18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59" name="Freeform 36"/>
            <p:cNvSpPr/>
            <p:nvPr/>
          </p:nvSpPr>
          <p:spPr bwMode="auto">
            <a:xfrm>
              <a:off x="7412038" y="5081588"/>
              <a:ext cx="114300" cy="558800"/>
            </a:xfrm>
            <a:custGeom>
              <a:avLst/>
              <a:gdLst/>
              <a:ahLst/>
              <a:cxnLst/>
              <a:rect l="0" t="0" r="r" b="b"/>
              <a:pathLst>
                <a:path w="29" h="141">
                  <a:moveTo>
                    <a:pt x="0" y="0"/>
                  </a:moveTo>
                  <a:cubicBezTo>
                    <a:pt x="0" y="30"/>
                    <a:pt x="2" y="60"/>
                    <a:pt x="7" y="89"/>
                  </a:cubicBezTo>
                  <a:cubicBezTo>
                    <a:pt x="11" y="98"/>
                    <a:pt x="14" y="108"/>
                    <a:pt x="18" y="117"/>
                  </a:cubicBezTo>
                  <a:cubicBezTo>
                    <a:pt x="22" y="125"/>
                    <a:pt x="25" y="133"/>
                    <a:pt x="29" y="141"/>
                  </a:cubicBezTo>
                  <a:cubicBezTo>
                    <a:pt x="28" y="139"/>
                    <a:pt x="28" y="137"/>
                    <a:pt x="27" y="135"/>
                  </a:cubicBezTo>
                  <a:cubicBezTo>
                    <a:pt x="16" y="98"/>
                    <a:pt x="10" y="60"/>
                    <a:pt x="8" y="22"/>
                  </a:cubicBezTo>
                  <a:cubicBezTo>
                    <a:pt x="7" y="18"/>
                    <a:pt x="5" y="15"/>
                    <a:pt x="4" y="11"/>
                  </a:cubicBezTo>
                  <a:cubicBezTo>
                    <a:pt x="2" y="7"/>
                    <a:pt x="1" y="3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60" name="Freeform 37"/>
            <p:cNvSpPr/>
            <p:nvPr/>
          </p:nvSpPr>
          <p:spPr bwMode="auto">
            <a:xfrm>
              <a:off x="7412038" y="4978400"/>
              <a:ext cx="31750" cy="188913"/>
            </a:xfrm>
            <a:custGeom>
              <a:avLst/>
              <a:gdLst/>
              <a:ahLst/>
              <a:cxnLst/>
              <a:rect l="0" t="0" r="r" b="b"/>
              <a:pathLst>
                <a:path w="8" h="48">
                  <a:moveTo>
                    <a:pt x="0" y="26"/>
                  </a:moveTo>
                  <a:cubicBezTo>
                    <a:pt x="1" y="29"/>
                    <a:pt x="2" y="33"/>
                    <a:pt x="4" y="37"/>
                  </a:cubicBezTo>
                  <a:cubicBezTo>
                    <a:pt x="5" y="41"/>
                    <a:pt x="7" y="44"/>
                    <a:pt x="8" y="48"/>
                  </a:cubicBezTo>
                  <a:cubicBezTo>
                    <a:pt x="7" y="38"/>
                    <a:pt x="7" y="28"/>
                    <a:pt x="7" y="19"/>
                  </a:cubicBezTo>
                  <a:cubicBezTo>
                    <a:pt x="5" y="12"/>
                    <a:pt x="3" y="6"/>
                    <a:pt x="0" y="0"/>
                  </a:cubicBezTo>
                  <a:cubicBezTo>
                    <a:pt x="0" y="1"/>
                    <a:pt x="0" y="3"/>
                    <a:pt x="0" y="4"/>
                  </a:cubicBezTo>
                  <a:cubicBezTo>
                    <a:pt x="0" y="11"/>
                    <a:pt x="0" y="19"/>
                    <a:pt x="0" y="26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61" name="Freeform 38"/>
            <p:cNvSpPr/>
            <p:nvPr/>
          </p:nvSpPr>
          <p:spPr bwMode="auto">
            <a:xfrm>
              <a:off x="7439026" y="5434013"/>
              <a:ext cx="174625" cy="439738"/>
            </a:xfrm>
            <a:custGeom>
              <a:avLst/>
              <a:gdLst/>
              <a:ahLst/>
              <a:cxnLst/>
              <a:rect l="0" t="0" r="r" b="b"/>
              <a:pathLst>
                <a:path w="44" h="111">
                  <a:moveTo>
                    <a:pt x="11" y="28"/>
                  </a:moveTo>
                  <a:cubicBezTo>
                    <a:pt x="7" y="19"/>
                    <a:pt x="4" y="9"/>
                    <a:pt x="0" y="0"/>
                  </a:cubicBezTo>
                  <a:cubicBezTo>
                    <a:pt x="3" y="16"/>
                    <a:pt x="7" y="33"/>
                    <a:pt x="11" y="49"/>
                  </a:cubicBezTo>
                  <a:cubicBezTo>
                    <a:pt x="12" y="52"/>
                    <a:pt x="13" y="55"/>
                    <a:pt x="14" y="58"/>
                  </a:cubicBezTo>
                  <a:cubicBezTo>
                    <a:pt x="22" y="76"/>
                    <a:pt x="30" y="94"/>
                    <a:pt x="39" y="111"/>
                  </a:cubicBezTo>
                  <a:cubicBezTo>
                    <a:pt x="44" y="111"/>
                    <a:pt x="44" y="111"/>
                    <a:pt x="44" y="111"/>
                  </a:cubicBezTo>
                  <a:cubicBezTo>
                    <a:pt x="35" y="92"/>
                    <a:pt x="28" y="72"/>
                    <a:pt x="22" y="52"/>
                  </a:cubicBezTo>
                  <a:cubicBezTo>
                    <a:pt x="18" y="44"/>
                    <a:pt x="15" y="36"/>
                    <a:pt x="11" y="28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</p:grpSp>
      <p:sp>
        <p:nvSpPr>
          <p:cNvPr id="62" name="Rectangle 61"/>
          <p:cNvSpPr/>
          <p:nvPr/>
        </p:nvSpPr>
        <p:spPr>
          <a:xfrm>
            <a:off x="0" y="0"/>
            <a:ext cx="182880" cy="6858000"/>
          </a:xfrm>
          <a:prstGeom prst="rect">
            <a:avLst/>
          </a:prstGeom>
          <a:solidFill>
            <a:schemeClr val="tx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945200" y="624110"/>
            <a:ext cx="6589200" cy="128089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942415" y="2133600"/>
            <a:ext cx="6591985" cy="38862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772400" y="6135089"/>
            <a:ext cx="766380" cy="37017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16BD471-1C1C-43A6-B18F-1E52D789DCA4}" type="datetimeFigureOut">
              <a:rPr lang="ru-RU" smtClean="0"/>
              <a:pPr/>
              <a:t>18.10.2017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942415" y="6135809"/>
            <a:ext cx="5716488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 bwMode="gray">
          <a:xfrm>
            <a:off x="511228" y="787783"/>
            <a:ext cx="584978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2000">
                <a:solidFill>
                  <a:srgbClr val="FEFFFF"/>
                </a:solidFill>
              </a:defRPr>
            </a:lvl1pPr>
          </a:lstStyle>
          <a:p>
            <a:fld id="{EF2F0CDA-75BC-43BC-8B44-1FE23264FA2D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388823239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12" r:id="rId1"/>
    <p:sldLayoutId id="2147483713" r:id="rId2"/>
    <p:sldLayoutId id="2147483714" r:id="rId3"/>
    <p:sldLayoutId id="2147483715" r:id="rId4"/>
    <p:sldLayoutId id="2147483716" r:id="rId5"/>
    <p:sldLayoutId id="2147483717" r:id="rId6"/>
    <p:sldLayoutId id="2147483718" r:id="rId7"/>
    <p:sldLayoutId id="2147483719" r:id="rId8"/>
    <p:sldLayoutId id="2147483720" r:id="rId9"/>
    <p:sldLayoutId id="2147483721" r:id="rId10"/>
    <p:sldLayoutId id="2147483722" r:id="rId11"/>
    <p:sldLayoutId id="2147483723" r:id="rId12"/>
    <p:sldLayoutId id="2147483724" r:id="rId13"/>
    <p:sldLayoutId id="2147483725" r:id="rId14"/>
    <p:sldLayoutId id="2147483726" r:id="rId15"/>
    <p:sldLayoutId id="2147483727" r:id="rId16"/>
  </p:sldLayoutIdLst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tx1">
              <a:lumMod val="85000"/>
              <a:lumOff val="15000"/>
            </a:schemeClr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6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6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6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6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6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6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6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6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6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6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809897" y="1308295"/>
            <a:ext cx="7855132" cy="1718209"/>
          </a:xfrm>
        </p:spPr>
        <p:txBody>
          <a:bodyPr>
            <a:noAutofit/>
          </a:bodyPr>
          <a:lstStyle/>
          <a:p>
            <a:pPr algn="ctr"/>
            <a:r>
              <a:rPr lang="ru-RU" altLang="ru-RU" sz="3200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altLang="ru-RU" sz="3200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altLang="ru-RU" sz="3200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altLang="ru-RU" sz="3200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altLang="ru-RU" sz="3200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altLang="ru-RU" sz="3200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altLang="ru-RU" sz="3200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altLang="ru-RU" sz="3200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altLang="ru-RU" sz="3200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altLang="ru-RU" sz="3200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altLang="ru-RU" sz="3200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Нормативно-правовое обеспечение педагогической аттестации: </a:t>
            </a:r>
            <a:br>
              <a:rPr lang="ru-RU" altLang="ru-RU" sz="3200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altLang="ru-RU" sz="3200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формы и процедуры </a:t>
            </a:r>
            <a:endParaRPr lang="ru-RU" sz="32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228151" y="4803506"/>
            <a:ext cx="7436878" cy="1666963"/>
          </a:xfrm>
        </p:spPr>
        <p:txBody>
          <a:bodyPr>
            <a:noAutofit/>
          </a:bodyPr>
          <a:lstStyle/>
          <a:p>
            <a:pPr algn="r"/>
            <a:r>
              <a:rPr lang="ru-RU" sz="2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ru-RU" sz="20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028" name="Picture 4" descr="http://i006.radikal.ru/0908/0f/22ecdb766c09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3742467" y="3174273"/>
            <a:ext cx="2301281" cy="188409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xmlns="" val="41904244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976846" y="539381"/>
            <a:ext cx="5657383" cy="1280890"/>
          </a:xfrm>
        </p:spPr>
        <p:txBody>
          <a:bodyPr>
            <a:normAutofit/>
          </a:bodyPr>
          <a:lstStyle/>
          <a:p>
            <a:r>
              <a:rPr lang="ru-RU" altLang="ru-RU" sz="4000" b="1" dirty="0">
                <a:solidFill>
                  <a:srgbClr val="C00000"/>
                </a:solidFill>
                <a:latin typeface="Monotype Corsiva" panose="03010101010201010101" pitchFamily="66" charset="0"/>
              </a:rPr>
              <a:t>Федеральные документы</a:t>
            </a:r>
            <a:endParaRPr lang="ru-RU" sz="4000" dirty="0">
              <a:solidFill>
                <a:srgbClr val="C00000"/>
              </a:solidFill>
              <a:latin typeface="Monotype Corsiva" panose="03010101010201010101" pitchFamily="66" charset="0"/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1863634" y="2621280"/>
            <a:ext cx="6522720" cy="388402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ru-RU" sz="1013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3074" name="Picture 2" descr="http://img1.liveinternet.ru/images/attach/c/7/94/727/94727421_large_Rossiyskaya_simvolikana_prozrachnom_sloe__2_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7147967" y="-160702"/>
            <a:ext cx="2303009" cy="230300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TextBox 5"/>
          <p:cNvSpPr txBox="1"/>
          <p:nvPr/>
        </p:nvSpPr>
        <p:spPr>
          <a:xfrm>
            <a:off x="1353386" y="1820271"/>
            <a:ext cx="7543216" cy="47089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ru-RU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Приказ</a:t>
            </a: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МО и Н РФ от 07 апреля 2014 г. № 276 </a:t>
            </a:r>
            <a:endParaRPr lang="en-US" sz="20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«О порядке проведения аттестации педагогических  работников организаций, осуществляющих образовательную  деятельность »</a:t>
            </a:r>
            <a:endParaRPr lang="en-US" sz="20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endParaRPr lang="ru-RU" sz="20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ru-RU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Письмо</a:t>
            </a: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Департамента общего образования МО и Н РФ  от 27.02.2012 г.№ 03-109 </a:t>
            </a:r>
            <a:endParaRPr lang="en-US" sz="20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«О повышении квалификации и аттестации педагогических работников»</a:t>
            </a:r>
            <a:endParaRPr lang="en-US" sz="20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endParaRPr lang="ru-RU" sz="20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ru-RU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Приказ</a:t>
            </a: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Министерства здравоохранения и социального развития    РФ от 26 августа 2010 г.  №761н </a:t>
            </a:r>
            <a:endParaRPr lang="en-US" sz="20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«Об утверждении Единого квалификационного справочника </a:t>
            </a:r>
          </a:p>
          <a:p>
            <a:pPr algn="just"/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руководителей, специалистов и служащих. </a:t>
            </a:r>
          </a:p>
          <a:p>
            <a:pPr algn="just"/>
            <a:r>
              <a:rPr lang="ru-RU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Раздел</a:t>
            </a: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«Квалификационные характеристики должностей работников образования»</a:t>
            </a:r>
            <a:endParaRPr lang="ru-RU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225648852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algn="ctr"/>
            <a:r>
              <a:rPr lang="ru-RU" altLang="ru-RU" sz="4000" b="1" dirty="0">
                <a:solidFill>
                  <a:srgbClr val="C00000"/>
                </a:solidFill>
                <a:latin typeface="Monotype Corsiva" panose="03010101010201010101" pitchFamily="66" charset="0"/>
              </a:rPr>
              <a:t>Два</a:t>
            </a:r>
            <a:r>
              <a:rPr lang="ru-RU" altLang="ru-RU" b="1" dirty="0">
                <a:solidFill>
                  <a:srgbClr val="C00000"/>
                </a:solidFill>
                <a:latin typeface="Monotype Corsiva" panose="03010101010201010101" pitchFamily="66" charset="0"/>
              </a:rPr>
              <a:t> вида аттестации для педагогов</a:t>
            </a:r>
            <a:endParaRPr lang="ru-RU" dirty="0">
              <a:solidFill>
                <a:srgbClr val="C00000"/>
              </a:solidFill>
              <a:latin typeface="Monotype Corsiva" panose="03010101010201010101" pitchFamily="66" charset="0"/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2259874" y="2561384"/>
            <a:ext cx="5577840" cy="224676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000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 вид:  </a:t>
            </a:r>
            <a:r>
              <a:rPr lang="ru-RU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 целью подтверждения соответствия занимаемой должности на уровне ОУ</a:t>
            </a:r>
            <a:endParaRPr lang="en-US" sz="2000" b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ru-RU" sz="2000" b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2000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 вид:  </a:t>
            </a:r>
            <a:r>
              <a:rPr lang="ru-RU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для установления соответствия </a:t>
            </a:r>
          </a:p>
          <a:p>
            <a:r>
              <a:rPr lang="ru-RU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уровня квалификации требованиям</a:t>
            </a:r>
          </a:p>
          <a:p>
            <a:r>
              <a:rPr lang="ru-RU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квалификационной категории</a:t>
            </a:r>
          </a:p>
          <a:p>
            <a:r>
              <a:rPr lang="ru-RU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(первой или высшей)</a:t>
            </a:r>
            <a:endParaRPr lang="ru-RU" sz="20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4098" name="Picture 2" descr="http://all4tur.ru/upload/medialibrary/d6f/zelenaja-galochka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6796161" y="2169983"/>
            <a:ext cx="2234628" cy="206344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xmlns="" val="395064850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algn="ctr"/>
            <a:r>
              <a:rPr lang="ru-RU" altLang="ru-RU" sz="4000" b="1" dirty="0" smtClean="0">
                <a:solidFill>
                  <a:srgbClr val="C00000"/>
                </a:solidFill>
                <a:latin typeface="Monotype Corsiva" panose="03010101010201010101" pitchFamily="66" charset="0"/>
              </a:rPr>
              <a:t>Обязательная аттестация</a:t>
            </a:r>
            <a:r>
              <a:rPr lang="ru-RU" altLang="ru-RU" sz="4000" b="1" dirty="0">
                <a:solidFill>
                  <a:srgbClr val="FF0000"/>
                </a:solidFill>
                <a:latin typeface="Monotype Corsiva" panose="03010101010201010101" pitchFamily="66" charset="0"/>
              </a:rPr>
              <a:t/>
            </a:r>
            <a:br>
              <a:rPr lang="ru-RU" altLang="ru-RU" sz="4000" b="1" dirty="0">
                <a:solidFill>
                  <a:srgbClr val="FF0000"/>
                </a:solidFill>
                <a:latin typeface="Monotype Corsiva" panose="03010101010201010101" pitchFamily="66" charset="0"/>
              </a:rPr>
            </a:br>
            <a:endParaRPr lang="ru-RU" sz="4000" dirty="0">
              <a:latin typeface="Monotype Corsiva" panose="03010101010201010101" pitchFamily="66" charset="0"/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2547218" y="1479126"/>
            <a:ext cx="5385163" cy="304698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Bef>
                <a:spcPct val="0"/>
              </a:spcBef>
            </a:pPr>
            <a:endParaRPr lang="ru-RU" altLang="ru-RU" sz="1200" b="1" dirty="0">
              <a:solidFill>
                <a:srgbClr val="0033CC"/>
              </a:solidFill>
              <a:latin typeface="Times New Roman" panose="02020603050405020304" pitchFamily="18" charset="0"/>
            </a:endParaRPr>
          </a:p>
          <a:p>
            <a:pPr algn="ctr">
              <a:spcBef>
                <a:spcPct val="0"/>
              </a:spcBef>
            </a:pPr>
            <a:r>
              <a:rPr lang="ru-RU" altLang="ru-RU" sz="2000" b="1" dirty="0">
                <a:latin typeface="Times New Roman" panose="02020603050405020304" pitchFamily="18" charset="0"/>
              </a:rPr>
              <a:t>Аттестация с целью подтверждения</a:t>
            </a:r>
          </a:p>
          <a:p>
            <a:pPr algn="ctr">
              <a:spcBef>
                <a:spcPct val="0"/>
              </a:spcBef>
            </a:pPr>
            <a:r>
              <a:rPr lang="ru-RU" altLang="ru-RU" sz="2000" b="1" dirty="0">
                <a:latin typeface="Times New Roman" panose="02020603050405020304" pitchFamily="18" charset="0"/>
              </a:rPr>
              <a:t> соответствия  занимаемой должности </a:t>
            </a:r>
          </a:p>
          <a:p>
            <a:pPr algn="ctr">
              <a:spcBef>
                <a:spcPct val="0"/>
              </a:spcBef>
            </a:pPr>
            <a:r>
              <a:rPr lang="ru-RU" altLang="ru-RU" sz="2000" b="1" dirty="0">
                <a:latin typeface="Times New Roman" panose="02020603050405020304" pitchFamily="18" charset="0"/>
              </a:rPr>
              <a:t>проводится по </a:t>
            </a:r>
            <a:r>
              <a:rPr lang="ru-RU" altLang="ru-RU" sz="2000" b="1" dirty="0">
                <a:solidFill>
                  <a:srgbClr val="FF0000"/>
                </a:solidFill>
                <a:latin typeface="Times New Roman" panose="02020603050405020304" pitchFamily="18" charset="0"/>
              </a:rPr>
              <a:t>представлению </a:t>
            </a:r>
            <a:r>
              <a:rPr lang="ru-RU" altLang="ru-RU" sz="2000" b="1" dirty="0">
                <a:latin typeface="Times New Roman" panose="02020603050405020304" pitchFamily="18" charset="0"/>
              </a:rPr>
              <a:t>работодателя</a:t>
            </a:r>
          </a:p>
          <a:p>
            <a:pPr algn="ctr">
              <a:spcBef>
                <a:spcPct val="0"/>
              </a:spcBef>
            </a:pPr>
            <a:r>
              <a:rPr lang="ru-RU" altLang="ru-RU" sz="2000" b="1" dirty="0">
                <a:latin typeface="Times New Roman" panose="02020603050405020304" pitchFamily="18" charset="0"/>
              </a:rPr>
              <a:t>один раз </a:t>
            </a:r>
            <a:r>
              <a:rPr lang="ru-RU" altLang="ru-RU" sz="2000" b="1" dirty="0">
                <a:solidFill>
                  <a:srgbClr val="FF0000"/>
                </a:solidFill>
                <a:latin typeface="Times New Roman" panose="02020603050405020304" pitchFamily="18" charset="0"/>
              </a:rPr>
              <a:t>в 5 лет </a:t>
            </a:r>
            <a:r>
              <a:rPr lang="ru-RU" altLang="ru-RU" sz="2000" b="1" dirty="0">
                <a:latin typeface="Times New Roman" panose="02020603050405020304" pitchFamily="18" charset="0"/>
              </a:rPr>
              <a:t>в отношении тех, </a:t>
            </a:r>
          </a:p>
          <a:p>
            <a:pPr algn="ctr">
              <a:spcBef>
                <a:spcPct val="0"/>
              </a:spcBef>
            </a:pPr>
            <a:r>
              <a:rPr lang="ru-RU" altLang="ru-RU" sz="2000" b="1" dirty="0">
                <a:latin typeface="Times New Roman" panose="02020603050405020304" pitchFamily="18" charset="0"/>
              </a:rPr>
              <a:t>у кого нет квалификационных категорий</a:t>
            </a:r>
          </a:p>
          <a:p>
            <a:pPr algn="ctr">
              <a:spcBef>
                <a:spcPct val="0"/>
              </a:spcBef>
            </a:pPr>
            <a:endParaRPr lang="ru-RU" altLang="ru-RU" sz="2000" b="1" dirty="0">
              <a:latin typeface="Times New Roman" panose="02020603050405020304" pitchFamily="18" charset="0"/>
            </a:endParaRPr>
          </a:p>
          <a:p>
            <a:pPr algn="ctr">
              <a:spcBef>
                <a:spcPct val="0"/>
              </a:spcBef>
            </a:pPr>
            <a:r>
              <a:rPr lang="ru-RU" altLang="ru-RU" sz="2000" b="1" i="1" dirty="0">
                <a:latin typeface="Times New Roman" panose="02020603050405020304" pitchFamily="18" charset="0"/>
              </a:rPr>
              <a:t>    Процедура аттестации: </a:t>
            </a:r>
          </a:p>
          <a:p>
            <a:pPr algn="ctr">
              <a:spcBef>
                <a:spcPct val="0"/>
              </a:spcBef>
            </a:pPr>
            <a:r>
              <a:rPr lang="ru-RU" altLang="ru-RU" sz="2000" b="1" i="1" dirty="0">
                <a:solidFill>
                  <a:srgbClr val="FF0000"/>
                </a:solidFill>
                <a:latin typeface="Times New Roman" panose="02020603050405020304" pitchFamily="18" charset="0"/>
              </a:rPr>
              <a:t>Оценка профессиональной деятельности </a:t>
            </a:r>
          </a:p>
          <a:p>
            <a:pPr algn="ctr">
              <a:spcBef>
                <a:spcPct val="0"/>
              </a:spcBef>
            </a:pPr>
            <a:r>
              <a:rPr lang="ru-RU" altLang="ru-RU" sz="2000" b="1" i="1" dirty="0">
                <a:solidFill>
                  <a:srgbClr val="FF0000"/>
                </a:solidFill>
                <a:latin typeface="Times New Roman" panose="02020603050405020304" pitchFamily="18" charset="0"/>
              </a:rPr>
              <a:t>(оценка знаний в письменной форме</a:t>
            </a:r>
            <a:r>
              <a:rPr lang="ru-RU" altLang="ru-RU" sz="2000" b="1" i="1" dirty="0" smtClean="0">
                <a:solidFill>
                  <a:srgbClr val="FF0000"/>
                </a:solidFill>
                <a:latin typeface="Times New Roman" panose="02020603050405020304" pitchFamily="18" charset="0"/>
              </a:rPr>
              <a:t>)</a:t>
            </a:r>
            <a:endParaRPr lang="ru-RU" altLang="ru-RU" sz="2000" b="1" i="1" dirty="0">
              <a:solidFill>
                <a:srgbClr val="FF0000"/>
              </a:solidFill>
              <a:latin typeface="Times New Roman" panose="02020603050405020304" pitchFamily="18" charset="0"/>
            </a:endParaRPr>
          </a:p>
        </p:txBody>
      </p:sp>
      <p:pic>
        <p:nvPicPr>
          <p:cNvPr id="5122" name="Picture 2" descr="http://lenagold.narod.ru/fon/clipart/s/svit/svitolk21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6862173" y="4326661"/>
            <a:ext cx="2281827" cy="253133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xmlns="" val="26588547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558834" y="603786"/>
            <a:ext cx="3178628" cy="865056"/>
          </a:xfrm>
        </p:spPr>
        <p:txBody>
          <a:bodyPr>
            <a:noAutofit/>
          </a:bodyPr>
          <a:lstStyle/>
          <a:p>
            <a:pPr lvl="0" algn="ctr" defTabSz="914400" fontAlgn="base">
              <a:spcAft>
                <a:spcPct val="0"/>
              </a:spcAft>
            </a:pPr>
            <a:r>
              <a:rPr lang="ru-RU" altLang="ru-RU" sz="3200" b="1" dirty="0" smtClean="0">
                <a:solidFill>
                  <a:srgbClr val="C00000"/>
                </a:solidFill>
                <a:latin typeface="Monotype Corsiva" panose="03010101010201010101" pitchFamily="66" charset="0"/>
                <a:ea typeface="+mn-ea"/>
                <a:cs typeface="+mn-cs"/>
              </a:rPr>
              <a:t>Ответственность работника</a:t>
            </a:r>
            <a:r>
              <a:rPr lang="ru-RU" altLang="ru-RU" sz="3200" b="1" dirty="0">
                <a:solidFill>
                  <a:srgbClr val="C00000"/>
                </a:solidFill>
                <a:latin typeface="Monotype Corsiva" panose="03010101010201010101" pitchFamily="66" charset="0"/>
                <a:ea typeface="+mn-ea"/>
                <a:cs typeface="+mn-cs"/>
              </a:rPr>
              <a:t/>
            </a:r>
            <a:br>
              <a:rPr lang="ru-RU" altLang="ru-RU" sz="3200" b="1" dirty="0">
                <a:solidFill>
                  <a:srgbClr val="C00000"/>
                </a:solidFill>
                <a:latin typeface="Monotype Corsiva" panose="03010101010201010101" pitchFamily="66" charset="0"/>
                <a:ea typeface="+mn-ea"/>
                <a:cs typeface="+mn-cs"/>
              </a:rPr>
            </a:br>
            <a:endParaRPr lang="ru-RU" sz="2800" dirty="0">
              <a:solidFill>
                <a:srgbClr val="C00000"/>
              </a:solidFill>
              <a:latin typeface="Monotype Corsiva" panose="03010101010201010101" pitchFamily="66" charset="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1088573" y="1910947"/>
            <a:ext cx="3944980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Отказ работника от прохождения </a:t>
            </a:r>
          </a:p>
          <a:p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аттестации с целью подтверждения соответствия занимаемой должности является  нарушением трудовой дисциплины, влекущее за собой дисциплинарные взыскания в соответствии со  статьей 192 ТК РФ</a:t>
            </a:r>
            <a:endParaRPr lang="ru-RU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5373189" y="589276"/>
            <a:ext cx="3152503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3200" b="1" dirty="0" smtClean="0">
                <a:solidFill>
                  <a:srgbClr val="C00000"/>
                </a:solidFill>
                <a:latin typeface="Monotype Corsiva" panose="03010101010201010101" pitchFamily="66" charset="0"/>
              </a:rPr>
              <a:t>Ответственность работодателя</a:t>
            </a:r>
            <a:endParaRPr lang="ru-RU" sz="3200" b="1" dirty="0">
              <a:solidFill>
                <a:srgbClr val="C00000"/>
              </a:solidFill>
              <a:latin typeface="Monotype Corsiva" panose="03010101010201010101" pitchFamily="66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5033553" y="1938861"/>
            <a:ext cx="4110447" cy="16312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За своевременное проведение</a:t>
            </a:r>
          </a:p>
          <a:p>
            <a:r>
              <a:rPr lang="ru-RU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аттестации с целью подтверждения соответствия  занимаемой должности</a:t>
            </a:r>
          </a:p>
          <a:p>
            <a:r>
              <a:rPr lang="ru-RU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работником</a:t>
            </a:r>
            <a:endParaRPr lang="ru-RU" sz="20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6146" name="Picture 2" descr="http://www.sp38.org/files/upload/077000/077486/290x290/help.png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3125560" y="3842444"/>
            <a:ext cx="3223803" cy="322380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xmlns="" val="323348774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ru-RU" sz="4000" b="1" dirty="0" smtClean="0">
                <a:solidFill>
                  <a:srgbClr val="C00000"/>
                </a:solidFill>
                <a:latin typeface="Monotype Corsiva" panose="03010101010201010101" pitchFamily="66" charset="0"/>
              </a:rPr>
              <a:t>Обязательная аттестация</a:t>
            </a:r>
            <a:endParaRPr lang="ru-RU" sz="4000" b="1" dirty="0">
              <a:solidFill>
                <a:srgbClr val="C00000"/>
              </a:solidFill>
              <a:latin typeface="Monotype Corsiva" panose="03010101010201010101" pitchFamily="66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2336288" y="1905000"/>
            <a:ext cx="5807023" cy="40934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Не подлежат аттестации работники:</a:t>
            </a:r>
          </a:p>
          <a:p>
            <a:endParaRPr lang="ru-RU" sz="2000" b="1" dirty="0" smtClean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indent="-342900">
              <a:buFont typeface="+mj-lt"/>
              <a:buAutoNum type="arabicPeriod"/>
            </a:pPr>
            <a:r>
              <a:rPr lang="ru-RU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имеющие квалификационные категории</a:t>
            </a:r>
          </a:p>
          <a:p>
            <a:pPr marL="342900" indent="-342900">
              <a:buFont typeface="+mj-lt"/>
              <a:buAutoNum type="arabicPeriod"/>
            </a:pPr>
            <a:endParaRPr lang="ru-RU" sz="2000" b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indent="-342900">
              <a:buFont typeface="+mj-lt"/>
              <a:buAutoNum type="arabicPeriod"/>
            </a:pPr>
            <a:r>
              <a:rPr lang="ru-RU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проработавшие в должности менее 2 лет в организации; </a:t>
            </a:r>
          </a:p>
          <a:p>
            <a:pPr marL="342900" indent="-342900">
              <a:buFont typeface="+mj-lt"/>
              <a:buAutoNum type="arabicPeriod"/>
            </a:pPr>
            <a:endParaRPr lang="ru-RU" sz="2000" b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indent="-342900">
              <a:buFont typeface="+mj-lt"/>
              <a:buAutoNum type="arabicPeriod"/>
            </a:pPr>
            <a:r>
              <a:rPr lang="ru-RU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беременные женщины, либо находящиеся в отпуске по беременности  и родам или по уходу за ребенком до 3-х лет;</a:t>
            </a:r>
          </a:p>
          <a:p>
            <a:pPr marL="342900" indent="-342900">
              <a:buFont typeface="+mj-lt"/>
              <a:buAutoNum type="arabicPeriod"/>
            </a:pPr>
            <a:endParaRPr lang="ru-RU" sz="2000" b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indent="-342900">
              <a:buFont typeface="+mj-lt"/>
              <a:buAutoNum type="arabicPeriod"/>
            </a:pPr>
            <a:r>
              <a:rPr lang="ru-RU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отсутствовавшие на рабочем месте более 4-х месяцев </a:t>
            </a:r>
            <a:endParaRPr lang="ru-RU" sz="20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7170" name="Picture 2" descr="http://promo.tosei.ru/images/galochka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7071359" y="484295"/>
            <a:ext cx="1968138" cy="215708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xmlns="" val="35095228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506582" y="624110"/>
            <a:ext cx="7123612" cy="1280890"/>
          </a:xfrm>
        </p:spPr>
        <p:txBody>
          <a:bodyPr>
            <a:normAutofit/>
          </a:bodyPr>
          <a:lstStyle/>
          <a:p>
            <a:pPr algn="ctr"/>
            <a:r>
              <a:rPr lang="ru-RU" sz="4400" b="1" dirty="0" smtClean="0">
                <a:solidFill>
                  <a:srgbClr val="C00000"/>
                </a:solidFill>
                <a:latin typeface="Monotype Corsiva" panose="03010101010201010101" pitchFamily="66" charset="0"/>
              </a:rPr>
              <a:t>Сроки аттестации</a:t>
            </a:r>
            <a:endParaRPr lang="ru-RU" sz="4400" b="1" dirty="0">
              <a:solidFill>
                <a:srgbClr val="C00000"/>
              </a:solidFill>
              <a:latin typeface="Monotype Corsiva" panose="03010101010201010101" pitchFamily="66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2198914" y="1463041"/>
            <a:ext cx="5969726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b="1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Их аттестация возможна  не ранее,  чем через 2 года после их выхода с отпуска</a:t>
            </a:r>
          </a:p>
          <a:p>
            <a:pPr algn="ctr"/>
            <a:endParaRPr lang="ru-RU" b="1" i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ru-RU" b="1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Не ранее, чем через год после выхода их на работу </a:t>
            </a:r>
            <a:endParaRPr lang="ru-RU" b="1" i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2009502" y="2743931"/>
            <a:ext cx="6348549" cy="409958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400" b="1" i="1" dirty="0" smtClean="0">
                <a:solidFill>
                  <a:srgbClr val="C00000"/>
                </a:solidFill>
                <a:latin typeface="Monotype Corsiva" panose="03010101010201010101" pitchFamily="66" charset="0"/>
              </a:rPr>
              <a:t>Перенос сроков обязательной аттестации </a:t>
            </a:r>
          </a:p>
          <a:p>
            <a:pPr algn="ctr"/>
            <a:r>
              <a:rPr lang="ru-RU" sz="2400" b="1" i="1" dirty="0" smtClean="0">
                <a:solidFill>
                  <a:srgbClr val="C00000"/>
                </a:solidFill>
                <a:latin typeface="Monotype Corsiva" panose="03010101010201010101" pitchFamily="66" charset="0"/>
              </a:rPr>
              <a:t>в пределах 1 года:</a:t>
            </a:r>
            <a:endParaRPr lang="ru-RU" b="1" i="1" dirty="0">
              <a:solidFill>
                <a:srgbClr val="C00000"/>
              </a:solidFill>
            </a:endParaRPr>
          </a:p>
          <a:p>
            <a:pPr marL="285750" indent="-285750">
              <a:spcBef>
                <a:spcPct val="20000"/>
              </a:spcBef>
              <a:buFontTx/>
              <a:buChar char="-"/>
            </a:pPr>
            <a:r>
              <a:rPr lang="ru-RU" altLang="ru-RU" b="1" i="1" dirty="0" smtClean="0">
                <a:latin typeface="Times New Roman" panose="02020603050405020304" pitchFamily="18" charset="0"/>
              </a:rPr>
              <a:t>по </a:t>
            </a:r>
            <a:r>
              <a:rPr lang="ru-RU" altLang="ru-RU" b="1" i="1" u="sng" dirty="0" smtClean="0">
                <a:solidFill>
                  <a:srgbClr val="C00000"/>
                </a:solidFill>
                <a:latin typeface="Times New Roman" panose="02020603050405020304" pitchFamily="18" charset="0"/>
              </a:rPr>
              <a:t>болезни</a:t>
            </a:r>
            <a:r>
              <a:rPr lang="ru-RU" altLang="ru-RU" b="1" i="1" dirty="0" smtClean="0">
                <a:solidFill>
                  <a:srgbClr val="0000FF"/>
                </a:solidFill>
                <a:latin typeface="Times New Roman" panose="02020603050405020304" pitchFamily="18" charset="0"/>
              </a:rPr>
              <a:t> </a:t>
            </a:r>
            <a:r>
              <a:rPr lang="ru-RU" altLang="ru-RU" b="1" i="1" dirty="0" smtClean="0">
                <a:latin typeface="Times New Roman" panose="02020603050405020304" pitchFamily="18" charset="0"/>
              </a:rPr>
              <a:t>( больничный лист, справка)</a:t>
            </a:r>
          </a:p>
          <a:p>
            <a:pPr marL="285750" indent="-285750">
              <a:spcBef>
                <a:spcPct val="20000"/>
              </a:spcBef>
              <a:buFontTx/>
              <a:buChar char="-"/>
            </a:pPr>
            <a:endParaRPr lang="ru-RU" altLang="ru-RU" b="1" i="1" dirty="0" smtClean="0">
              <a:latin typeface="Times New Roman" panose="02020603050405020304" pitchFamily="18" charset="0"/>
            </a:endParaRPr>
          </a:p>
          <a:p>
            <a:pPr>
              <a:spcBef>
                <a:spcPct val="20000"/>
              </a:spcBef>
            </a:pPr>
            <a:r>
              <a:rPr lang="ru-RU" altLang="ru-RU" b="1" i="1" dirty="0" smtClean="0">
                <a:latin typeface="Times New Roman" panose="02020603050405020304" pitchFamily="18" charset="0"/>
              </a:rPr>
              <a:t>- если срок категории истек во время </a:t>
            </a:r>
            <a:r>
              <a:rPr lang="ru-RU" altLang="ru-RU" b="1" i="1" u="sng" dirty="0" smtClean="0">
                <a:solidFill>
                  <a:srgbClr val="C00000"/>
                </a:solidFill>
                <a:latin typeface="Times New Roman" panose="02020603050405020304" pitchFamily="18" charset="0"/>
              </a:rPr>
              <a:t>отпуска до 1 года </a:t>
            </a:r>
          </a:p>
          <a:p>
            <a:pPr>
              <a:spcBef>
                <a:spcPct val="20000"/>
              </a:spcBef>
            </a:pPr>
            <a:r>
              <a:rPr lang="ru-RU" altLang="ru-RU" b="1" i="1" dirty="0" smtClean="0">
                <a:latin typeface="Times New Roman" panose="02020603050405020304" pitchFamily="18" charset="0"/>
              </a:rPr>
              <a:t>  или зарубежной командировки (стажировки )</a:t>
            </a:r>
          </a:p>
          <a:p>
            <a:pPr>
              <a:spcBef>
                <a:spcPct val="20000"/>
              </a:spcBef>
            </a:pPr>
            <a:endParaRPr lang="ru-RU" altLang="ru-RU" b="1" i="1" dirty="0" smtClean="0">
              <a:latin typeface="Times New Roman" panose="02020603050405020304" pitchFamily="18" charset="0"/>
            </a:endParaRPr>
          </a:p>
          <a:p>
            <a:pPr>
              <a:spcBef>
                <a:spcPct val="20000"/>
              </a:spcBef>
            </a:pPr>
            <a:r>
              <a:rPr lang="ru-RU" altLang="ru-RU" b="1" i="1" dirty="0" smtClean="0">
                <a:latin typeface="Times New Roman" panose="02020603050405020304" pitchFamily="18" charset="0"/>
              </a:rPr>
              <a:t> -если работник перешел в год аттестации</a:t>
            </a:r>
          </a:p>
          <a:p>
            <a:pPr>
              <a:spcBef>
                <a:spcPct val="20000"/>
              </a:spcBef>
            </a:pPr>
            <a:r>
              <a:rPr lang="ru-RU" altLang="ru-RU" b="1" i="1" dirty="0" smtClean="0">
                <a:latin typeface="Times New Roman" panose="02020603050405020304" pitchFamily="18" charset="0"/>
              </a:rPr>
              <a:t>  на новое место работы  </a:t>
            </a:r>
            <a:r>
              <a:rPr lang="ru-RU" altLang="ru-RU" b="1" i="1" u="sng" dirty="0" smtClean="0">
                <a:solidFill>
                  <a:srgbClr val="C00000"/>
                </a:solidFill>
                <a:latin typeface="Times New Roman" panose="02020603050405020304" pitchFamily="18" charset="0"/>
              </a:rPr>
              <a:t>в связи с </a:t>
            </a:r>
            <a:r>
              <a:rPr lang="ru-RU" altLang="ru-RU" b="1" i="1" u="sng" dirty="0" err="1" smtClean="0">
                <a:solidFill>
                  <a:srgbClr val="C00000"/>
                </a:solidFill>
                <a:latin typeface="Times New Roman" panose="02020603050405020304" pitchFamily="18" charset="0"/>
              </a:rPr>
              <a:t>сокрашением</a:t>
            </a:r>
            <a:endParaRPr lang="ru-RU" altLang="ru-RU" b="1" i="1" dirty="0">
              <a:solidFill>
                <a:srgbClr val="C00000"/>
              </a:solidFill>
              <a:latin typeface="Times New Roman" panose="02020603050405020304" pitchFamily="18" charset="0"/>
            </a:endParaRPr>
          </a:p>
          <a:p>
            <a:pPr>
              <a:spcBef>
                <a:spcPct val="20000"/>
              </a:spcBef>
            </a:pPr>
            <a:endParaRPr lang="ru-RU" altLang="ru-RU" b="1" i="1" dirty="0" smtClean="0">
              <a:solidFill>
                <a:srgbClr val="FF0000"/>
              </a:solidFill>
              <a:latin typeface="Times New Roman" panose="02020603050405020304" pitchFamily="18" charset="0"/>
            </a:endParaRPr>
          </a:p>
          <a:p>
            <a:pPr>
              <a:spcBef>
                <a:spcPct val="20000"/>
              </a:spcBef>
            </a:pPr>
            <a:r>
              <a:rPr lang="ru-RU" altLang="ru-RU" b="1" i="1" dirty="0" smtClean="0">
                <a:latin typeface="Times New Roman" panose="02020603050405020304" pitchFamily="18" charset="0"/>
              </a:rPr>
              <a:t>- если работник завершает обучение</a:t>
            </a:r>
            <a:r>
              <a:rPr lang="ru-RU" altLang="ru-RU" b="1" i="1" dirty="0" smtClean="0">
                <a:solidFill>
                  <a:srgbClr val="0000FF"/>
                </a:solidFill>
                <a:latin typeface="Times New Roman" panose="02020603050405020304" pitchFamily="18" charset="0"/>
              </a:rPr>
              <a:t> </a:t>
            </a:r>
            <a:r>
              <a:rPr lang="ru-RU" altLang="ru-RU" b="1" i="1" u="sng" dirty="0" smtClean="0">
                <a:solidFill>
                  <a:srgbClr val="C00000"/>
                </a:solidFill>
                <a:latin typeface="Times New Roman" panose="02020603050405020304" pitchFamily="18" charset="0"/>
              </a:rPr>
              <a:t>в ВУЗе, </a:t>
            </a:r>
            <a:r>
              <a:rPr lang="ru-RU" altLang="ru-RU" b="1" i="1" u="sng" dirty="0" err="1" smtClean="0">
                <a:solidFill>
                  <a:srgbClr val="C00000"/>
                </a:solidFill>
                <a:latin typeface="Times New Roman" panose="02020603050405020304" pitchFamily="18" charset="0"/>
              </a:rPr>
              <a:t>ССУЗе</a:t>
            </a:r>
            <a:endParaRPr lang="ru-RU" altLang="ru-RU" b="1" i="1" u="sng" dirty="0" smtClean="0">
              <a:solidFill>
                <a:srgbClr val="C00000"/>
              </a:solidFill>
              <a:latin typeface="Times New Roman" panose="02020603050405020304" pitchFamily="18" charset="0"/>
            </a:endParaRPr>
          </a:p>
          <a:p>
            <a:endParaRPr lang="ru-RU" b="1" i="1" dirty="0">
              <a:solidFill>
                <a:srgbClr val="C00000"/>
              </a:solidFill>
            </a:endParaRPr>
          </a:p>
        </p:txBody>
      </p:sp>
      <p:pic>
        <p:nvPicPr>
          <p:cNvPr id="6" name="Picture 2" descr="http://s018.radikal.ru/i522/1210/f3/70d59c0bfc22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430397" y="2177144"/>
            <a:ext cx="2295749" cy="158132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xmlns="" val="307509303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ru-RU" sz="3200" b="1" dirty="0" smtClean="0">
                <a:solidFill>
                  <a:srgbClr val="C00000"/>
                </a:solidFill>
                <a:latin typeface="Monotype Corsiva" panose="03010101010201010101" pitchFamily="66" charset="0"/>
              </a:rPr>
              <a:t>Организация обязательной аттестации</a:t>
            </a:r>
            <a:endParaRPr lang="ru-RU" sz="3200" b="1" dirty="0">
              <a:solidFill>
                <a:srgbClr val="C00000"/>
              </a:solidFill>
              <a:latin typeface="Monotype Corsiva" panose="03010101010201010101" pitchFamily="66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2371920" y="1225689"/>
            <a:ext cx="5735760" cy="563231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1. </a:t>
            </a: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Подготовка работодателем</a:t>
            </a:r>
          </a:p>
          <a:p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представлений на аттестуемых педагогов</a:t>
            </a:r>
          </a:p>
          <a:p>
            <a:endParaRPr lang="ru-RU" b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2. </a:t>
            </a: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Издание приказа в ОУ</a:t>
            </a:r>
          </a:p>
          <a:p>
            <a:endParaRPr lang="ru-RU" b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3. </a:t>
            </a: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Определение  графика проведения аттестации</a:t>
            </a:r>
          </a:p>
          <a:p>
            <a:endParaRPr lang="ru-RU" b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4. </a:t>
            </a: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Проведение оценки знаний</a:t>
            </a:r>
          </a:p>
          <a:p>
            <a:endParaRPr lang="ru-RU" b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5. </a:t>
            </a: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Проведение   аттестации</a:t>
            </a:r>
          </a:p>
          <a:p>
            <a:pPr marL="342900" indent="-342900">
              <a:buAutoNum type="arabicPeriod" startAt="5"/>
            </a:pPr>
            <a:endParaRPr lang="ru-RU" b="1" dirty="0" smtClean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6. </a:t>
            </a: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Оформление протокола в день проведения</a:t>
            </a:r>
          </a:p>
          <a:p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  <a:p>
            <a:r>
              <a:rPr lang="ru-RU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7.</a:t>
            </a: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Выдача выписок  из протокола (не позднее 2 рабочих дней)</a:t>
            </a:r>
          </a:p>
          <a:p>
            <a:endParaRPr lang="ru-RU" b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8.</a:t>
            </a: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Работодатель знакомит с выпиской в течение 3 – х рабочих дней(передает протокол для хранения</a:t>
            </a:r>
          </a:p>
          <a:p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 личном деле работника)</a:t>
            </a:r>
          </a:p>
          <a:p>
            <a:endParaRPr lang="ru-RU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878261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algn="ctr"/>
            <a:r>
              <a:rPr lang="ru-RU" sz="4000" b="1" dirty="0">
                <a:solidFill>
                  <a:srgbClr val="C00000"/>
                </a:solidFill>
                <a:latin typeface="Monotype Corsiva" panose="03010101010201010101" pitchFamily="66" charset="0"/>
              </a:rPr>
              <a:t>Оценка профессиональных знаний аттестуемых в РТ</a:t>
            </a:r>
            <a:br>
              <a:rPr lang="ru-RU" sz="4000" b="1" dirty="0">
                <a:solidFill>
                  <a:srgbClr val="C00000"/>
                </a:solidFill>
                <a:latin typeface="Monotype Corsiva" panose="03010101010201010101" pitchFamily="66" charset="0"/>
              </a:rPr>
            </a:br>
            <a:r>
              <a:rPr lang="ru-RU" sz="4000" b="1" dirty="0">
                <a:solidFill>
                  <a:srgbClr val="C00000"/>
                </a:solidFill>
                <a:latin typeface="Monotype Corsiva" panose="03010101010201010101" pitchFamily="66" charset="0"/>
              </a:rPr>
              <a:t/>
            </a:r>
            <a:br>
              <a:rPr lang="ru-RU" sz="4000" b="1" dirty="0">
                <a:solidFill>
                  <a:srgbClr val="C00000"/>
                </a:solidFill>
                <a:latin typeface="Monotype Corsiva" panose="03010101010201010101" pitchFamily="66" charset="0"/>
              </a:rPr>
            </a:br>
            <a:r>
              <a:rPr lang="ru-RU" sz="4000" b="1" dirty="0">
                <a:solidFill>
                  <a:srgbClr val="C00000"/>
                </a:solidFill>
                <a:latin typeface="Monotype Corsiva" panose="03010101010201010101" pitchFamily="66" charset="0"/>
              </a:rPr>
              <a:t/>
            </a:r>
            <a:br>
              <a:rPr lang="ru-RU" sz="4000" b="1" dirty="0">
                <a:solidFill>
                  <a:srgbClr val="C00000"/>
                </a:solidFill>
                <a:latin typeface="Monotype Corsiva" panose="03010101010201010101" pitchFamily="66" charset="0"/>
              </a:rPr>
            </a:br>
            <a:endParaRPr lang="ru-RU" sz="4000" b="1" dirty="0">
              <a:solidFill>
                <a:srgbClr val="C00000"/>
              </a:solidFill>
              <a:latin typeface="Monotype Corsiva" panose="03010101010201010101" pitchFamily="66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2220686" y="2177143"/>
            <a:ext cx="6580919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Альтернативные формы:</a:t>
            </a:r>
          </a:p>
          <a:p>
            <a:endParaRPr lang="ru-RU" b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- решение педагогических ситуаций</a:t>
            </a:r>
          </a:p>
          <a:p>
            <a:pPr marL="342900" indent="-342900">
              <a:buFontTx/>
              <a:buChar char="-"/>
            </a:pPr>
            <a:endParaRPr lang="ru-RU" b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285750" indent="-285750">
              <a:buFontTx/>
              <a:buChar char="-"/>
            </a:pP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составление конспекта урока (занятия) </a:t>
            </a:r>
          </a:p>
          <a:p>
            <a:pPr marL="285750" indent="-285750">
              <a:buFontTx/>
              <a:buChar char="-"/>
            </a:pPr>
            <a:endParaRPr lang="ru-RU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Ведущая форма  </a:t>
            </a: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– тестирование  в присутствии комиссии</a:t>
            </a:r>
          </a:p>
          <a:p>
            <a:pPr marL="285750" indent="-285750">
              <a:buFontTx/>
              <a:buChar char="-"/>
            </a:pPr>
            <a:endParaRPr lang="ru-RU" b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9220" name="Picture 4" descr="http://pngpic.ru/wp-content/uploads/2014/10/biznes_illustracii_230908_small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 rot="10800000" flipV="1">
            <a:off x="5756366" y="4140736"/>
            <a:ext cx="3123616" cy="283047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xmlns="" val="71994358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1793967" y="748937"/>
            <a:ext cx="6914606" cy="48320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spcBef>
                <a:spcPct val="0"/>
              </a:spcBef>
              <a:defRPr/>
            </a:pPr>
            <a:r>
              <a:rPr lang="ru-RU" altLang="ru-RU" sz="3200" b="1" dirty="0">
                <a:solidFill>
                  <a:srgbClr val="C00000"/>
                </a:solidFill>
                <a:latin typeface="Monotype Corsiva" panose="03010101010201010101" pitchFamily="66" charset="0"/>
              </a:rPr>
              <a:t>Задачи экспертной комиссии</a:t>
            </a:r>
          </a:p>
          <a:p>
            <a:pPr algn="ctr">
              <a:spcBef>
                <a:spcPct val="0"/>
              </a:spcBef>
              <a:defRPr/>
            </a:pPr>
            <a:r>
              <a:rPr lang="ru-RU" altLang="ru-RU" sz="3200" b="1" dirty="0">
                <a:solidFill>
                  <a:srgbClr val="C00000"/>
                </a:solidFill>
                <a:latin typeface="Monotype Corsiva" panose="03010101010201010101" pitchFamily="66" charset="0"/>
              </a:rPr>
              <a:t>  по подготовке и проведению аттестации </a:t>
            </a:r>
          </a:p>
          <a:p>
            <a:pPr algn="ctr">
              <a:spcBef>
                <a:spcPct val="0"/>
              </a:spcBef>
              <a:defRPr/>
            </a:pPr>
            <a:r>
              <a:rPr lang="ru-RU" altLang="ru-RU" sz="3200" b="1" dirty="0">
                <a:solidFill>
                  <a:srgbClr val="C00000"/>
                </a:solidFill>
                <a:latin typeface="Monotype Corsiva" panose="03010101010201010101" pitchFamily="66" charset="0"/>
              </a:rPr>
              <a:t>на соответствие занимаемой должности в </a:t>
            </a:r>
            <a:r>
              <a:rPr lang="ru-RU" altLang="ru-RU" sz="3200" b="1" dirty="0" smtClean="0">
                <a:solidFill>
                  <a:srgbClr val="C00000"/>
                </a:solidFill>
                <a:latin typeface="Monotype Corsiva" panose="03010101010201010101" pitchFamily="66" charset="0"/>
              </a:rPr>
              <a:t>О</a:t>
            </a:r>
            <a:r>
              <a:rPr lang="ru-RU" altLang="ru-RU" sz="3200" b="1" dirty="0">
                <a:solidFill>
                  <a:srgbClr val="C00000"/>
                </a:solidFill>
                <a:latin typeface="Monotype Corsiva" panose="03010101010201010101" pitchFamily="66" charset="0"/>
              </a:rPr>
              <a:t>О</a:t>
            </a:r>
          </a:p>
          <a:p>
            <a:pPr algn="just">
              <a:spcBef>
                <a:spcPct val="0"/>
              </a:spcBef>
              <a:defRPr/>
            </a:pPr>
            <a:endParaRPr lang="ru-RU" altLang="ru-RU" sz="2000" b="1" dirty="0">
              <a:solidFill>
                <a:srgbClr val="FF0000"/>
              </a:solidFill>
              <a:latin typeface="Times New Roman" pitchFamily="18" charset="0"/>
            </a:endParaRPr>
          </a:p>
          <a:p>
            <a:pPr marL="514350" indent="-514350" algn="just">
              <a:spcBef>
                <a:spcPct val="0"/>
              </a:spcBef>
              <a:buFontTx/>
              <a:buAutoNum type="arabicPeriod"/>
              <a:defRPr/>
            </a:pPr>
            <a:r>
              <a:rPr lang="ru-RU" altLang="ru-RU" sz="2000" b="1" dirty="0">
                <a:latin typeface="Times New Roman" pitchFamily="18" charset="0"/>
              </a:rPr>
              <a:t>Обучить </a:t>
            </a:r>
            <a:r>
              <a:rPr lang="ru-RU" altLang="ru-RU" sz="2000" b="1" dirty="0" smtClean="0">
                <a:latin typeface="Times New Roman" pitchFamily="18" charset="0"/>
              </a:rPr>
              <a:t>председателей</a:t>
            </a:r>
            <a:endParaRPr lang="ru-RU" altLang="ru-RU" sz="2000" b="1" dirty="0">
              <a:latin typeface="Times New Roman" pitchFamily="18" charset="0"/>
            </a:endParaRPr>
          </a:p>
          <a:p>
            <a:pPr algn="just">
              <a:spcBef>
                <a:spcPct val="0"/>
              </a:spcBef>
              <a:defRPr/>
            </a:pPr>
            <a:r>
              <a:rPr lang="ru-RU" altLang="ru-RU" sz="2000" b="1" dirty="0">
                <a:latin typeface="Times New Roman" pitchFamily="18" charset="0"/>
              </a:rPr>
              <a:t> аттестационных комиссии </a:t>
            </a:r>
            <a:r>
              <a:rPr lang="ru-RU" altLang="ru-RU" sz="2000" b="1" dirty="0" smtClean="0">
                <a:latin typeface="Times New Roman" pitchFamily="18" charset="0"/>
              </a:rPr>
              <a:t>ОО</a:t>
            </a:r>
            <a:r>
              <a:rPr lang="ru-RU" altLang="ru-RU" sz="2000" b="1" dirty="0">
                <a:latin typeface="Times New Roman" pitchFamily="18" charset="0"/>
              </a:rPr>
              <a:t>; </a:t>
            </a:r>
          </a:p>
          <a:p>
            <a:pPr algn="just">
              <a:spcBef>
                <a:spcPct val="0"/>
              </a:spcBef>
              <a:defRPr/>
            </a:pPr>
            <a:endParaRPr lang="ru-RU" altLang="ru-RU" sz="2000" b="1" dirty="0">
              <a:latin typeface="Times New Roman" pitchFamily="18" charset="0"/>
            </a:endParaRPr>
          </a:p>
          <a:p>
            <a:pPr algn="just">
              <a:spcBef>
                <a:spcPct val="0"/>
              </a:spcBef>
              <a:defRPr/>
            </a:pPr>
            <a:r>
              <a:rPr lang="ru-RU" altLang="ru-RU" sz="2000" b="1" dirty="0">
                <a:latin typeface="Times New Roman" pitchFamily="18" charset="0"/>
              </a:rPr>
              <a:t>2. Контролировать проведение оценки знаний, аттестации;</a:t>
            </a:r>
          </a:p>
          <a:p>
            <a:pPr algn="just">
              <a:spcBef>
                <a:spcPct val="0"/>
              </a:spcBef>
              <a:defRPr/>
            </a:pPr>
            <a:r>
              <a:rPr lang="ru-RU" altLang="ru-RU" sz="2000" b="1" dirty="0">
                <a:latin typeface="Times New Roman" pitchFamily="18" charset="0"/>
              </a:rPr>
              <a:t>  </a:t>
            </a:r>
          </a:p>
          <a:p>
            <a:pPr algn="just">
              <a:spcBef>
                <a:spcPct val="0"/>
              </a:spcBef>
              <a:defRPr/>
            </a:pPr>
            <a:r>
              <a:rPr lang="ru-RU" altLang="ru-RU" sz="2000" b="1" dirty="0">
                <a:latin typeface="Times New Roman" pitchFamily="18" charset="0"/>
              </a:rPr>
              <a:t>3. Контролировать разработку локальных актов</a:t>
            </a:r>
          </a:p>
          <a:p>
            <a:pPr algn="just">
              <a:spcBef>
                <a:spcPct val="0"/>
              </a:spcBef>
              <a:defRPr/>
            </a:pPr>
            <a:r>
              <a:rPr lang="ru-RU" altLang="ru-RU" sz="2000" b="1" dirty="0">
                <a:latin typeface="Times New Roman" pitchFamily="18" charset="0"/>
              </a:rPr>
              <a:t> по СЗД (направлено официально)</a:t>
            </a:r>
          </a:p>
        </p:txBody>
      </p:sp>
    </p:spTree>
    <p:extLst>
      <p:ext uri="{BB962C8B-B14F-4D97-AF65-F5344CB8AC3E}">
        <p14:creationId xmlns:p14="http://schemas.microsoft.com/office/powerpoint/2010/main" xmlns="" val="3945481672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892948" y="624109"/>
            <a:ext cx="6589200" cy="1280890"/>
          </a:xfrm>
        </p:spPr>
        <p:txBody>
          <a:bodyPr>
            <a:noAutofit/>
          </a:bodyPr>
          <a:lstStyle/>
          <a:p>
            <a:pPr algn="ctr"/>
            <a:r>
              <a:rPr lang="ru-RU" sz="3200" b="1" dirty="0">
                <a:solidFill>
                  <a:srgbClr val="C00000"/>
                </a:solidFill>
                <a:latin typeface="Monotype Corsiva" panose="03010101010201010101" pitchFamily="66" charset="0"/>
              </a:rPr>
              <a:t>Методика  оценки квалификации </a:t>
            </a:r>
            <a:br>
              <a:rPr lang="ru-RU" sz="3200" b="1" dirty="0">
                <a:solidFill>
                  <a:srgbClr val="C00000"/>
                </a:solidFill>
                <a:latin typeface="Monotype Corsiva" panose="03010101010201010101" pitchFamily="66" charset="0"/>
              </a:rPr>
            </a:br>
            <a:r>
              <a:rPr lang="ru-RU" sz="3200" b="1" dirty="0">
                <a:solidFill>
                  <a:srgbClr val="C00000"/>
                </a:solidFill>
                <a:latin typeface="Monotype Corsiva" panose="03010101010201010101" pitchFamily="66" charset="0"/>
              </a:rPr>
              <a:t>педагогических работников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1730245" y="2227216"/>
            <a:ext cx="6914606" cy="34778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000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Квалификация- совокупность 6 основных компетентностей</a:t>
            </a:r>
          </a:p>
          <a:p>
            <a:endParaRPr lang="ru-RU" b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285750" indent="-285750">
              <a:buFont typeface="Wingdings" panose="05000000000000000000" pitchFamily="2" charset="2"/>
              <a:buChar char="ü"/>
            </a:pP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Компетентность в области личностных качеств</a:t>
            </a:r>
          </a:p>
          <a:p>
            <a:pPr marL="285750" indent="-285750">
              <a:buFont typeface="Wingdings" panose="05000000000000000000" pitchFamily="2" charset="2"/>
              <a:buChar char="ü"/>
            </a:pP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Компетентность   в   постановке   целей   и   задач</a:t>
            </a:r>
          </a:p>
          <a:p>
            <a:pPr marL="285750" indent="-285750">
              <a:buFont typeface="Wingdings" panose="05000000000000000000" pitchFamily="2" charset="2"/>
              <a:buChar char="ü"/>
            </a:pP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Компетентность в мотивировании обучающихся</a:t>
            </a:r>
          </a:p>
          <a:p>
            <a:pPr marL="285750" indent="-285750">
              <a:buFont typeface="Wingdings" panose="05000000000000000000" pitchFamily="2" charset="2"/>
              <a:buChar char="ü"/>
            </a:pP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Компетентность в разработке программы деятельности  и принятии педагогических решений</a:t>
            </a:r>
          </a:p>
          <a:p>
            <a:pPr marL="285750" indent="-285750">
              <a:buFont typeface="Wingdings" panose="05000000000000000000" pitchFamily="2" charset="2"/>
              <a:buChar char="ü"/>
            </a:pP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Компетентность     в     обеспечении     информационной основы педагогической деятельности</a:t>
            </a:r>
          </a:p>
          <a:p>
            <a:pPr marL="285750" indent="-285750">
              <a:buFont typeface="Wingdings" panose="05000000000000000000" pitchFamily="2" charset="2"/>
              <a:buChar char="ü"/>
            </a:pP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Компетентность в организации педагогической деятельности</a:t>
            </a:r>
            <a:b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endParaRPr lang="ru-RU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356920445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algn="ctr"/>
            <a:r>
              <a:rPr lang="ru-RU" sz="2800" b="1" dirty="0">
                <a:solidFill>
                  <a:srgbClr val="C00000"/>
                </a:solidFill>
                <a:latin typeface="Monotype Corsiva" panose="03010101010201010101" pitchFamily="66" charset="0"/>
              </a:rPr>
              <a:t>Аттестация для присвоения квалификационных категорий</a:t>
            </a:r>
            <a:br>
              <a:rPr lang="ru-RU" sz="2800" b="1" dirty="0">
                <a:solidFill>
                  <a:srgbClr val="C00000"/>
                </a:solidFill>
                <a:latin typeface="Monotype Corsiva" panose="03010101010201010101" pitchFamily="66" charset="0"/>
              </a:rPr>
            </a:br>
            <a:r>
              <a:rPr lang="ru-RU" sz="2800" b="1" dirty="0">
                <a:solidFill>
                  <a:srgbClr val="C00000"/>
                </a:solidFill>
                <a:latin typeface="Monotype Corsiva" panose="03010101010201010101" pitchFamily="66" charset="0"/>
              </a:rPr>
              <a:t> (первой или высшей)</a:t>
            </a:r>
            <a:br>
              <a:rPr lang="ru-RU" sz="2800" b="1" dirty="0">
                <a:solidFill>
                  <a:srgbClr val="C00000"/>
                </a:solidFill>
                <a:latin typeface="Monotype Corsiva" panose="03010101010201010101" pitchFamily="66" charset="0"/>
              </a:rPr>
            </a:br>
            <a:endParaRPr lang="ru-RU" sz="2800" b="1" dirty="0">
              <a:solidFill>
                <a:srgbClr val="C00000"/>
              </a:solidFill>
              <a:latin typeface="Monotype Corsiva" panose="03010101010201010101" pitchFamily="66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2100360" y="2499359"/>
            <a:ext cx="6296297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Wingdings" panose="05000000000000000000" pitchFamily="2" charset="2"/>
              <a:buChar char="ü"/>
            </a:pP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Проводится по заявлению педагогических работников  до истечения срока  имеющейся квалификационной категории  </a:t>
            </a:r>
          </a:p>
          <a:p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 </a:t>
            </a:r>
          </a:p>
          <a:p>
            <a:pPr marL="285750" indent="-285750">
              <a:buFont typeface="Wingdings" panose="05000000000000000000" pitchFamily="2" charset="2"/>
              <a:buChar char="ü"/>
            </a:pP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Досрочная аттестация  разрешается через 2 года после предыдущей аттестации</a:t>
            </a:r>
          </a:p>
          <a:p>
            <a:pPr marL="285750" indent="-285750">
              <a:buFont typeface="Wingdings" panose="05000000000000000000" pitchFamily="2" charset="2"/>
              <a:buChar char="ü"/>
            </a:pPr>
            <a:endParaRPr lang="ru-RU" b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285750" indent="-285750">
              <a:buFont typeface="Wingdings" panose="05000000000000000000" pitchFamily="2" charset="2"/>
              <a:buChar char="ü"/>
            </a:pP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Процедура аттестации: экспертная оценка</a:t>
            </a:r>
            <a:endParaRPr lang="ru-RU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1266" name="Picture 2" descr="http://www.cuopp.ru/images/arm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6193420" y="4127864"/>
            <a:ext cx="2880912" cy="288091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xmlns="" val="297780371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1497874" y="696686"/>
            <a:ext cx="7323909" cy="60631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3200" b="1" dirty="0" smtClean="0">
                <a:solidFill>
                  <a:srgbClr val="C00000"/>
                </a:solidFill>
                <a:latin typeface="Monotype Corsiva" panose="03010101010201010101" pitchFamily="66" charset="0"/>
              </a:rPr>
              <a:t>Требования  для присвоения первой  категории:</a:t>
            </a:r>
          </a:p>
          <a:p>
            <a:pPr algn="ctr"/>
            <a:endParaRPr lang="ru-RU" dirty="0" smtClean="0"/>
          </a:p>
          <a:p>
            <a:pPr marL="285750" indent="-285750">
              <a:buFontTx/>
              <a:buChar char="-"/>
            </a:pP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стабильные положительные результаты освоения обучающимися образовательных программ</a:t>
            </a:r>
          </a:p>
          <a:p>
            <a:pPr marL="285750" indent="-285750">
              <a:buFontTx/>
              <a:buChar char="-"/>
            </a:pPr>
            <a:endParaRPr lang="ru-RU" b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285750" indent="-285750">
              <a:buFontTx/>
              <a:buChar char="-"/>
            </a:pP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выявления развития у обучающихся способностей к научной (интеллектуальной), творческой, физкультурно-спортивной деятельности</a:t>
            </a:r>
          </a:p>
          <a:p>
            <a:pPr marL="285750" indent="-285750">
              <a:buFontTx/>
              <a:buChar char="-"/>
            </a:pPr>
            <a:endParaRPr lang="ru-RU" b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285750" indent="-285750">
              <a:buFontTx/>
              <a:buChar char="-"/>
            </a:pP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личного вклада в повышение качества образования</a:t>
            </a:r>
          </a:p>
          <a:p>
            <a:pPr marL="285750" indent="-285750">
              <a:buFontTx/>
              <a:buChar char="-"/>
            </a:pPr>
            <a:endParaRPr lang="ru-RU" b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285750" indent="-285750">
              <a:buFontTx/>
              <a:buChar char="-"/>
            </a:pP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совершенствования методов обучения и воспитания</a:t>
            </a:r>
          </a:p>
          <a:p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транслирования в педагогических коллективах опыта</a:t>
            </a:r>
          </a:p>
          <a:p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практических результатов своей профессиональной</a:t>
            </a:r>
          </a:p>
          <a:p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деятельности</a:t>
            </a:r>
          </a:p>
          <a:p>
            <a:endParaRPr lang="ru-RU" b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285750" indent="-285750">
              <a:buFontTx/>
              <a:buChar char="-"/>
            </a:pP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активного участия в работе методических объединений</a:t>
            </a:r>
          </a:p>
          <a:p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педагогических работников </a:t>
            </a:r>
          </a:p>
          <a:p>
            <a:pPr marL="285750" indent="-285750">
              <a:buFontTx/>
              <a:buChar char="-"/>
            </a:pP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xmlns="" val="24383285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1454331" y="653143"/>
            <a:ext cx="7158446" cy="507831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3600" b="1" dirty="0" smtClean="0">
                <a:solidFill>
                  <a:srgbClr val="C00000"/>
                </a:solidFill>
                <a:latin typeface="Monotype Corsiva" panose="03010101010201010101" pitchFamily="66" charset="0"/>
              </a:rPr>
              <a:t>Требования для присвоения  высшей категории</a:t>
            </a:r>
          </a:p>
          <a:p>
            <a:endParaRPr lang="ru-RU" dirty="0" smtClean="0"/>
          </a:p>
          <a:p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- наличие  первой категории</a:t>
            </a:r>
          </a:p>
          <a:p>
            <a:pPr marL="285750" indent="-285750">
              <a:buFontTx/>
              <a:buChar char="-"/>
            </a:pPr>
            <a:endParaRPr lang="ru-RU" b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- участие воспитанников во всероссийских олимпиадах, </a:t>
            </a:r>
          </a:p>
          <a:p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конкурсах, соревнованиях</a:t>
            </a:r>
          </a:p>
          <a:p>
            <a:endParaRPr lang="ru-RU" b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- транслирования в педагогических коллективах</a:t>
            </a:r>
          </a:p>
          <a:p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опыта практических результатов своей </a:t>
            </a:r>
          </a:p>
          <a:p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профессиональной  деятельности</a:t>
            </a:r>
          </a:p>
          <a:p>
            <a:endParaRPr lang="ru-RU" b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- активное распространение  инновационного опыта,</a:t>
            </a:r>
          </a:p>
          <a:p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по повышению  качества обучения и воспитания</a:t>
            </a:r>
          </a:p>
          <a:p>
            <a:endParaRPr lang="ru-RU" b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- экспериментальная работа</a:t>
            </a:r>
            <a:endParaRPr lang="ru-RU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5" name="Picture 2" descr="http://qatestlab.com/assets/-_23.png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13657"/>
          <a:stretch/>
        </p:blipFill>
        <p:spPr bwMode="auto">
          <a:xfrm>
            <a:off x="6806218" y="4946469"/>
            <a:ext cx="2337782" cy="191153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xmlns="" val="323655229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2" descr="http://2.bp.blogspot.com/-ZfZul_sQvpM/T9H6-Z8vTXI/AAAAAAAAA74/id0SH0WZZe4/s1600/galka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7148562" y="985263"/>
            <a:ext cx="1925771" cy="199622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algn="ctr"/>
            <a:r>
              <a:rPr lang="ru-RU" sz="3200" b="1" dirty="0">
                <a:solidFill>
                  <a:srgbClr val="C00000"/>
                </a:solidFill>
                <a:latin typeface="Monotype Corsiva" panose="03010101010201010101" pitchFamily="66" charset="0"/>
              </a:rPr>
              <a:t>Перечень документов при аттестации на категорию </a:t>
            </a:r>
            <a:r>
              <a:rPr lang="ru-RU" sz="3200" b="1" dirty="0" smtClean="0">
                <a:solidFill>
                  <a:srgbClr val="C00000"/>
                </a:solidFill>
                <a:latin typeface="Monotype Corsiva" panose="03010101010201010101" pitchFamily="66" charset="0"/>
              </a:rPr>
              <a:t/>
            </a:r>
            <a:br>
              <a:rPr lang="ru-RU" sz="3200" b="1" dirty="0" smtClean="0">
                <a:solidFill>
                  <a:srgbClr val="C00000"/>
                </a:solidFill>
                <a:latin typeface="Monotype Corsiva" panose="03010101010201010101" pitchFamily="66" charset="0"/>
              </a:rPr>
            </a:br>
            <a:r>
              <a:rPr lang="ru-RU" sz="3200" b="1" dirty="0" smtClean="0">
                <a:solidFill>
                  <a:srgbClr val="C00000"/>
                </a:solidFill>
                <a:latin typeface="Monotype Corsiva" panose="03010101010201010101" pitchFamily="66" charset="0"/>
              </a:rPr>
              <a:t>(</a:t>
            </a:r>
            <a:r>
              <a:rPr lang="ru-RU" sz="3200" b="1" dirty="0">
                <a:solidFill>
                  <a:srgbClr val="C00000"/>
                </a:solidFill>
                <a:latin typeface="Monotype Corsiva" panose="03010101010201010101" pitchFamily="66" charset="0"/>
              </a:rPr>
              <a:t>первую  или высшую)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2525486" y="2290142"/>
            <a:ext cx="5747658" cy="440120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fontAlgn="base">
              <a:spcBef>
                <a:spcPct val="0"/>
              </a:spcBef>
              <a:spcAft>
                <a:spcPct val="0"/>
              </a:spcAft>
            </a:pPr>
            <a:r>
              <a:rPr lang="ru-RU" alt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Работник подает в комиссию через ЭО</a:t>
            </a:r>
            <a:r>
              <a:rPr lang="ru-RU" altLang="ru-RU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:</a:t>
            </a:r>
          </a:p>
          <a:p>
            <a:pPr lvl="0" fontAlgn="base">
              <a:spcBef>
                <a:spcPct val="0"/>
              </a:spcBef>
              <a:spcAft>
                <a:spcPct val="0"/>
              </a:spcAft>
            </a:pPr>
            <a:endParaRPr lang="ru-RU" altLang="ru-RU" sz="20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0" fontAlgn="base">
              <a:spcBef>
                <a:spcPct val="0"/>
              </a:spcBef>
              <a:spcAft>
                <a:spcPct val="0"/>
              </a:spcAft>
              <a:buFontTx/>
              <a:buAutoNum type="arabicPeriod"/>
            </a:pPr>
            <a:r>
              <a:rPr lang="ru-RU" alt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Заявление по установленной </a:t>
            </a:r>
            <a:r>
              <a:rPr lang="ru-RU" altLang="ru-RU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форме</a:t>
            </a:r>
          </a:p>
          <a:p>
            <a:pPr lvl="0" fontAlgn="base">
              <a:spcBef>
                <a:spcPct val="0"/>
              </a:spcBef>
              <a:spcAft>
                <a:spcPct val="0"/>
              </a:spcAft>
              <a:buFontTx/>
              <a:buAutoNum type="arabicPeriod"/>
            </a:pPr>
            <a:endParaRPr lang="ru-RU" altLang="ru-RU" sz="20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0" fontAlgn="base">
              <a:spcBef>
                <a:spcPct val="0"/>
              </a:spcBef>
              <a:spcAft>
                <a:spcPct val="0"/>
              </a:spcAft>
              <a:buFontTx/>
              <a:buAutoNum type="arabicPeriod"/>
            </a:pPr>
            <a:r>
              <a:rPr lang="ru-RU" altLang="ru-RU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Справка о </a:t>
            </a:r>
            <a:r>
              <a:rPr lang="ru-RU" alt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профессиональном тестировании </a:t>
            </a:r>
            <a:endParaRPr lang="ru-RU" altLang="ru-RU" sz="2000" b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0" fontAlgn="base">
              <a:spcBef>
                <a:spcPct val="0"/>
              </a:spcBef>
              <a:spcAft>
                <a:spcPct val="0"/>
              </a:spcAft>
            </a:pPr>
            <a:r>
              <a:rPr lang="ru-RU" altLang="ru-RU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(</a:t>
            </a:r>
            <a:r>
              <a:rPr lang="ru-RU" alt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 2014 году работник прошел заранее</a:t>
            </a:r>
            <a:r>
              <a:rPr lang="ru-RU" altLang="ru-RU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)</a:t>
            </a:r>
          </a:p>
          <a:p>
            <a:pPr lvl="0" fontAlgn="base">
              <a:spcBef>
                <a:spcPct val="0"/>
              </a:spcBef>
              <a:spcAft>
                <a:spcPct val="0"/>
              </a:spcAft>
            </a:pPr>
            <a:endParaRPr lang="ru-RU" altLang="ru-RU" sz="20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0" fontAlgn="base">
              <a:spcBef>
                <a:spcPct val="0"/>
              </a:spcBef>
              <a:spcAft>
                <a:spcPct val="0"/>
              </a:spcAft>
            </a:pPr>
            <a:r>
              <a:rPr lang="ru-RU" alt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3. Копия аттестационного листа или другого </a:t>
            </a:r>
          </a:p>
          <a:p>
            <a:pPr lvl="0" fontAlgn="base">
              <a:spcBef>
                <a:spcPct val="0"/>
              </a:spcBef>
              <a:spcAft>
                <a:spcPct val="0"/>
              </a:spcAft>
            </a:pPr>
            <a:r>
              <a:rPr lang="ru-RU" alt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документа по итогам предыдущей аттестации</a:t>
            </a:r>
          </a:p>
          <a:p>
            <a:pPr lvl="0" fontAlgn="base">
              <a:spcBef>
                <a:spcPct val="0"/>
              </a:spcBef>
              <a:spcAft>
                <a:spcPct val="0"/>
              </a:spcAft>
            </a:pPr>
            <a:r>
              <a:rPr lang="ru-RU" alt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для высшей категории</a:t>
            </a:r>
          </a:p>
          <a:p>
            <a:pPr lvl="0" fontAlgn="base">
              <a:spcBef>
                <a:spcPct val="0"/>
              </a:spcBef>
              <a:spcAft>
                <a:spcPct val="0"/>
              </a:spcAft>
            </a:pPr>
            <a:endParaRPr lang="ru-RU" altLang="ru-RU" sz="20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0" fontAlgn="base">
              <a:spcBef>
                <a:spcPct val="0"/>
              </a:spcBef>
              <a:spcAft>
                <a:spcPct val="0"/>
              </a:spcAft>
            </a:pPr>
            <a:r>
              <a:rPr lang="ru-RU" altLang="ru-RU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Эксперты</a:t>
            </a:r>
            <a:r>
              <a:rPr lang="ru-RU" alt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готовят </a:t>
            </a:r>
            <a:r>
              <a:rPr lang="ru-RU" alt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на аттестуемого работника:</a:t>
            </a:r>
          </a:p>
          <a:p>
            <a:pPr lvl="0" fontAlgn="base">
              <a:spcBef>
                <a:spcPct val="0"/>
              </a:spcBef>
              <a:spcAft>
                <a:spcPct val="0"/>
              </a:spcAft>
            </a:pPr>
            <a:r>
              <a:rPr lang="ru-RU" alt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Экспертное заключение, экспертный лист</a:t>
            </a:r>
          </a:p>
          <a:p>
            <a:pPr lvl="0" fontAlgn="base">
              <a:spcBef>
                <a:spcPct val="0"/>
              </a:spcBef>
              <a:spcAft>
                <a:spcPct val="0"/>
              </a:spcAft>
            </a:pPr>
            <a:r>
              <a:rPr lang="ru-RU" alt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xmlns="" val="258759552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1915886" y="731520"/>
            <a:ext cx="6627223" cy="33547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3200" b="1" dirty="0" smtClean="0">
                <a:solidFill>
                  <a:srgbClr val="C00000"/>
                </a:solidFill>
                <a:latin typeface="Monotype Corsiva" panose="03010101010201010101" pitchFamily="66" charset="0"/>
              </a:rPr>
              <a:t>Тестирование</a:t>
            </a:r>
          </a:p>
          <a:p>
            <a:pPr marL="285750" indent="-285750">
              <a:buFont typeface="Wingdings" panose="05000000000000000000" pitchFamily="2" charset="2"/>
              <a:buChar char="ü"/>
            </a:pPr>
            <a:r>
              <a:rPr lang="ru-RU" b="1" dirty="0" smtClean="0"/>
              <a:t>с 2009 по 2014 год - в формате  ЕГЭ, </a:t>
            </a:r>
            <a:r>
              <a:rPr lang="ru-RU" b="1" dirty="0" err="1" smtClean="0"/>
              <a:t>ЕРЭ,в</a:t>
            </a:r>
            <a:r>
              <a:rPr lang="ru-RU" b="1" dirty="0" smtClean="0"/>
              <a:t> РЦМКО </a:t>
            </a:r>
          </a:p>
          <a:p>
            <a:pPr marL="285750" indent="-285750">
              <a:buFont typeface="Wingdings" panose="05000000000000000000" pitchFamily="2" charset="2"/>
              <a:buChar char="ü"/>
            </a:pPr>
            <a:endParaRPr lang="ru-RU" b="1" dirty="0" smtClean="0"/>
          </a:p>
          <a:p>
            <a:pPr marL="285750" indent="-285750">
              <a:buFont typeface="Wingdings" panose="05000000000000000000" pitchFamily="2" charset="2"/>
              <a:buChar char="ü"/>
            </a:pPr>
            <a:r>
              <a:rPr lang="ru-RU" b="1" dirty="0" smtClean="0"/>
              <a:t>остальные работники – через компьютерное тестирование</a:t>
            </a:r>
            <a:br>
              <a:rPr lang="ru-RU" b="1" dirty="0" smtClean="0"/>
            </a:br>
            <a:endParaRPr lang="ru-RU" b="1" dirty="0" smtClean="0"/>
          </a:p>
          <a:p>
            <a:pPr marL="285750" indent="-285750">
              <a:buFont typeface="Wingdings" panose="05000000000000000000" pitchFamily="2" charset="2"/>
              <a:buChar char="ü"/>
            </a:pPr>
            <a:r>
              <a:rPr lang="ru-RU" b="1" dirty="0" smtClean="0"/>
              <a:t>2015 год - все педагоги будут проходить тестирование в системе «Электронное образование» после подачи заявления </a:t>
            </a:r>
            <a:r>
              <a:rPr lang="ru-RU" dirty="0" smtClean="0"/>
              <a:t/>
            </a:r>
            <a:br>
              <a:rPr lang="ru-RU" dirty="0" smtClean="0"/>
            </a:br>
            <a:r>
              <a:rPr lang="ru-RU" dirty="0" smtClean="0"/>
              <a:t/>
            </a:r>
            <a:br>
              <a:rPr lang="ru-RU" dirty="0" smtClean="0"/>
            </a:br>
            <a:endParaRPr lang="ru-RU" dirty="0"/>
          </a:p>
        </p:txBody>
      </p:sp>
      <p:sp>
        <p:nvSpPr>
          <p:cNvPr id="4" name="TextBox 3"/>
          <p:cNvSpPr txBox="1"/>
          <p:nvPr/>
        </p:nvSpPr>
        <p:spPr>
          <a:xfrm>
            <a:off x="1915886" y="3927565"/>
            <a:ext cx="6766560" cy="252376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3200" b="1" dirty="0" smtClean="0">
                <a:solidFill>
                  <a:srgbClr val="C00000"/>
                </a:solidFill>
                <a:latin typeface="Monotype Corsiva" panose="03010101010201010101" pitchFamily="66" charset="0"/>
              </a:rPr>
              <a:t>Зачетный минимум</a:t>
            </a:r>
          </a:p>
          <a:p>
            <a:endParaRPr lang="ru-RU" dirty="0" smtClean="0"/>
          </a:p>
          <a:p>
            <a:pPr marL="285750" indent="-285750">
              <a:buFont typeface="Wingdings" panose="05000000000000000000" pitchFamily="2" charset="2"/>
              <a:buChar char="ü"/>
            </a:pPr>
            <a:r>
              <a:rPr lang="ru-RU" b="1" dirty="0" smtClean="0"/>
              <a:t>На первую категорию – 70 баллов</a:t>
            </a:r>
          </a:p>
          <a:p>
            <a:pPr marL="285750" indent="-285750">
              <a:buFont typeface="Wingdings" panose="05000000000000000000" pitchFamily="2" charset="2"/>
              <a:buChar char="ü"/>
            </a:pPr>
            <a:endParaRPr lang="ru-RU" b="1" dirty="0" smtClean="0"/>
          </a:p>
          <a:p>
            <a:pPr marL="285750" indent="-285750">
              <a:buFont typeface="Wingdings" panose="05000000000000000000" pitchFamily="2" charset="2"/>
              <a:buChar char="ü"/>
            </a:pPr>
            <a:r>
              <a:rPr lang="ru-RU" b="1" dirty="0" smtClean="0"/>
              <a:t>На высшую категорию – 80 баллов</a:t>
            </a:r>
          </a:p>
          <a:p>
            <a:pPr marL="285750" indent="-285750">
              <a:buFont typeface="Wingdings" panose="05000000000000000000" pitchFamily="2" charset="2"/>
              <a:buChar char="ü"/>
            </a:pPr>
            <a:endParaRPr lang="ru-RU" b="1" dirty="0" smtClean="0"/>
          </a:p>
          <a:p>
            <a:pPr marL="285750" indent="-285750">
              <a:buFont typeface="Wingdings" panose="05000000000000000000" pitchFamily="2" charset="2"/>
              <a:buChar char="ü"/>
            </a:pPr>
            <a:r>
              <a:rPr lang="ru-RU" b="1" dirty="0" smtClean="0"/>
              <a:t>При  нехватке - 2 балла добавляются автоматически</a:t>
            </a:r>
          </a:p>
          <a:p>
            <a:pPr marL="285750" indent="-285750">
              <a:buFont typeface="Wingdings" panose="05000000000000000000" pitchFamily="2" charset="2"/>
              <a:buChar char="ü"/>
            </a:pP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xmlns="" val="8928037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1776549" y="579358"/>
            <a:ext cx="7001691" cy="54476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3200" b="1" dirty="0" smtClean="0">
                <a:solidFill>
                  <a:srgbClr val="C00000"/>
                </a:solidFill>
                <a:latin typeface="Monotype Corsiva" panose="03010101010201010101" pitchFamily="66" charset="0"/>
              </a:rPr>
              <a:t>Организация заявительной аттестации </a:t>
            </a:r>
          </a:p>
          <a:p>
            <a:pPr algn="ctr"/>
            <a:r>
              <a:rPr lang="ru-RU" sz="3200" b="1" dirty="0" smtClean="0">
                <a:solidFill>
                  <a:srgbClr val="C00000"/>
                </a:solidFill>
                <a:latin typeface="Monotype Corsiva" panose="03010101010201010101" pitchFamily="66" charset="0"/>
              </a:rPr>
              <a:t>в 2014 году</a:t>
            </a:r>
          </a:p>
          <a:p>
            <a:endParaRPr lang="ru-RU" sz="3200" dirty="0" smtClean="0"/>
          </a:p>
          <a:p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1. Предварительный этап:  </a:t>
            </a:r>
          </a:p>
          <a:p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- прохождение работником профессионального</a:t>
            </a:r>
          </a:p>
          <a:p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тестирования (компьютерного или в формате ЕГЭ) СПО</a:t>
            </a:r>
          </a:p>
          <a:p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подача заявления  на аттестацию;</a:t>
            </a:r>
          </a:p>
          <a:p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- подготовка для экспертов листа самооценки</a:t>
            </a:r>
          </a:p>
          <a:p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2. Подача документов через ИС</a:t>
            </a:r>
          </a:p>
          <a:p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3. Издание приказа МО и Н РТ о проведении </a:t>
            </a:r>
          </a:p>
          <a:p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аттестации</a:t>
            </a:r>
          </a:p>
          <a:p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4. Проведение экспертизы по месту работы </a:t>
            </a:r>
          </a:p>
          <a:p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аттестуемого педагога в 2014 году</a:t>
            </a:r>
          </a:p>
          <a:p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5. Заполнение экспертных заключений в ИС</a:t>
            </a:r>
          </a:p>
          <a:p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6. Проведение заседания АК </a:t>
            </a:r>
            <a:r>
              <a:rPr lang="ru-RU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МОиН</a:t>
            </a: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РТ</a:t>
            </a:r>
          </a:p>
          <a:p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5. Издание приказа </a:t>
            </a:r>
            <a:r>
              <a:rPr lang="ru-RU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МОиН</a:t>
            </a: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РТ об итогах аттестации,</a:t>
            </a:r>
          </a:p>
          <a:p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оформление и выдача аттестационных листов отменено</a:t>
            </a:r>
            <a:endParaRPr lang="ru-RU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216535922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b="1" dirty="0">
                <a:solidFill>
                  <a:srgbClr val="C00000"/>
                </a:solidFill>
                <a:latin typeface="Monotype Corsiva" panose="03010101010201010101" pitchFamily="66" charset="0"/>
              </a:rPr>
              <a:t>Алгоритм проведения экспертизы</a:t>
            </a:r>
          </a:p>
        </p:txBody>
      </p:sp>
      <p:sp>
        <p:nvSpPr>
          <p:cNvPr id="15" name="Штриховая стрелка вправо 14"/>
          <p:cNvSpPr/>
          <p:nvPr/>
        </p:nvSpPr>
        <p:spPr>
          <a:xfrm rot="5400000">
            <a:off x="2281646" y="2926080"/>
            <a:ext cx="383177" cy="330926"/>
          </a:xfrm>
          <a:prstGeom prst="striped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7" name="Штриховая стрелка вправо 16"/>
          <p:cNvSpPr/>
          <p:nvPr/>
        </p:nvSpPr>
        <p:spPr>
          <a:xfrm rot="5400000">
            <a:off x="4450080" y="2926081"/>
            <a:ext cx="383177" cy="330926"/>
          </a:xfrm>
          <a:prstGeom prst="striped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5" name="Rectangle 3"/>
          <p:cNvSpPr txBox="1">
            <a:spLocks noChangeArrowheads="1"/>
          </p:cNvSpPr>
          <p:nvPr/>
        </p:nvSpPr>
        <p:spPr>
          <a:xfrm>
            <a:off x="755374" y="2013108"/>
            <a:ext cx="8183936" cy="4462462"/>
          </a:xfrm>
          <a:prstGeom prst="rect">
            <a:avLst/>
          </a:prstGeom>
        </p:spPr>
        <p:txBody>
          <a:bodyPr vert="horz" lIns="91440" tIns="45720" rIns="91440" bIns="45720" rtlCol="0">
            <a:normAutofit fontScale="92500" lnSpcReduction="10000"/>
          </a:bodyPr>
          <a:lstStyle>
            <a:lvl1pPr marL="342900" indent="-3429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18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16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Font typeface="Wingdings 2" panose="05020102010507070707" pitchFamily="18" charset="2"/>
              <a:buNone/>
            </a:pPr>
            <a:r>
              <a:rPr lang="ru-RU" altLang="ru-RU" b="1" dirty="0" smtClean="0">
                <a:solidFill>
                  <a:srgbClr val="0033CC"/>
                </a:solidFill>
                <a:latin typeface="Times New Roman" panose="02020603050405020304" pitchFamily="18" charset="0"/>
              </a:rPr>
              <a:t>	</a:t>
            </a:r>
            <a:r>
              <a:rPr lang="ru-RU" altLang="ru-RU" sz="2400" b="1" dirty="0" smtClean="0">
                <a:solidFill>
                  <a:srgbClr val="0033CC"/>
                </a:solidFill>
                <a:latin typeface="Times New Roman" panose="02020603050405020304" pitchFamily="18" charset="0"/>
              </a:rPr>
              <a:t>Мониторинг результатов </a:t>
            </a:r>
          </a:p>
          <a:p>
            <a:pPr marL="0" indent="0" algn="ctr">
              <a:buFont typeface="Wingdings 2" panose="05020102010507070707" pitchFamily="18" charset="2"/>
              <a:buNone/>
            </a:pPr>
            <a:endParaRPr lang="ru-RU" altLang="ru-RU" b="1" dirty="0" smtClean="0">
              <a:solidFill>
                <a:srgbClr val="0033CC"/>
              </a:solidFill>
              <a:latin typeface="Times New Roman" panose="02020603050405020304" pitchFamily="18" charset="0"/>
            </a:endParaRPr>
          </a:p>
          <a:p>
            <a:pPr marL="0" indent="0" algn="just">
              <a:buFont typeface="Wingdings 2" panose="05020102010507070707" pitchFamily="18" charset="2"/>
              <a:buNone/>
            </a:pPr>
            <a:endParaRPr lang="ru-RU" altLang="ru-RU" b="1" dirty="0" smtClean="0">
              <a:solidFill>
                <a:srgbClr val="0033CC"/>
              </a:solidFill>
              <a:latin typeface="Times New Roman" panose="02020603050405020304" pitchFamily="18" charset="0"/>
            </a:endParaRPr>
          </a:p>
          <a:p>
            <a:pPr marL="0" indent="0">
              <a:spcBef>
                <a:spcPts val="600"/>
              </a:spcBef>
              <a:buFont typeface="Wingdings 2" panose="05020102010507070707" pitchFamily="18" charset="2"/>
              <a:buNone/>
            </a:pPr>
            <a:r>
              <a:rPr lang="ru-RU" altLang="ru-RU" sz="2000" b="1" i="1" dirty="0" smtClean="0">
                <a:solidFill>
                  <a:srgbClr val="0033CC"/>
                </a:solidFill>
                <a:latin typeface="Times New Roman" panose="02020603050405020304" pitchFamily="18" charset="0"/>
              </a:rPr>
              <a:t>             </a:t>
            </a:r>
            <a:r>
              <a:rPr lang="en-US" altLang="ru-RU" sz="2000" b="1" i="1" dirty="0" smtClean="0">
                <a:solidFill>
                  <a:srgbClr val="0033CC"/>
                </a:solidFill>
                <a:latin typeface="Times New Roman" panose="02020603050405020304" pitchFamily="18" charset="0"/>
              </a:rPr>
              <a:t> </a:t>
            </a:r>
            <a:r>
              <a:rPr lang="ru-RU" altLang="ru-RU" b="1" i="1" dirty="0" smtClean="0">
                <a:solidFill>
                  <a:srgbClr val="0033CC"/>
                </a:solidFill>
                <a:latin typeface="Times New Roman" panose="02020603050405020304" pitchFamily="18" charset="0"/>
              </a:rPr>
              <a:t>Результаты                тестирование       внутренний контроль</a:t>
            </a:r>
          </a:p>
          <a:p>
            <a:pPr marL="0" indent="0" algn="just">
              <a:spcBef>
                <a:spcPts val="0"/>
              </a:spcBef>
              <a:buNone/>
            </a:pPr>
            <a:r>
              <a:rPr lang="ru-RU" altLang="ru-RU" b="1" i="1" dirty="0" smtClean="0">
                <a:solidFill>
                  <a:srgbClr val="0033CC"/>
                </a:solidFill>
                <a:latin typeface="Times New Roman" panose="02020603050405020304" pitchFamily="18" charset="0"/>
              </a:rPr>
              <a:t>              педагога и воспитанников</a:t>
            </a:r>
          </a:p>
          <a:p>
            <a:pPr marL="0" indent="0" algn="just">
              <a:spcBef>
                <a:spcPts val="0"/>
              </a:spcBef>
              <a:buFont typeface="Wingdings 2" panose="05020102010507070707" pitchFamily="18" charset="2"/>
              <a:buNone/>
            </a:pPr>
            <a:r>
              <a:rPr lang="ru-RU" altLang="ru-RU" b="1" i="1" dirty="0" smtClean="0">
                <a:solidFill>
                  <a:srgbClr val="0033CC"/>
                </a:solidFill>
                <a:latin typeface="Times New Roman" panose="02020603050405020304" pitchFamily="18" charset="0"/>
              </a:rPr>
              <a:t>(</a:t>
            </a:r>
            <a:r>
              <a:rPr lang="ru-RU" altLang="ru-RU" i="1" dirty="0" smtClean="0">
                <a:solidFill>
                  <a:srgbClr val="0033CC"/>
                </a:solidFill>
                <a:latin typeface="Times New Roman" panose="02020603050405020304" pitchFamily="18" charset="0"/>
              </a:rPr>
              <a:t>обобщение опыта (формы работы – публикации, конференции), </a:t>
            </a:r>
          </a:p>
          <a:p>
            <a:pPr marL="0" indent="0" algn="just">
              <a:spcBef>
                <a:spcPts val="0"/>
              </a:spcBef>
              <a:buFont typeface="Wingdings 2" panose="05020102010507070707" pitchFamily="18" charset="2"/>
              <a:buNone/>
            </a:pPr>
            <a:r>
              <a:rPr lang="ru-RU" altLang="ru-RU" i="1" dirty="0">
                <a:solidFill>
                  <a:srgbClr val="0033CC"/>
                </a:solidFill>
                <a:latin typeface="Times New Roman" panose="02020603050405020304" pitchFamily="18" charset="0"/>
              </a:rPr>
              <a:t> </a:t>
            </a:r>
            <a:r>
              <a:rPr lang="ru-RU" altLang="ru-RU" i="1" dirty="0" smtClean="0">
                <a:solidFill>
                  <a:srgbClr val="0033CC"/>
                </a:solidFill>
                <a:latin typeface="Times New Roman" panose="02020603050405020304" pitchFamily="18" charset="0"/>
              </a:rPr>
              <a:t>               </a:t>
            </a:r>
            <a:r>
              <a:rPr lang="ru-RU" altLang="ru-RU" i="1" dirty="0" err="1" smtClean="0">
                <a:solidFill>
                  <a:srgbClr val="0033CC"/>
                </a:solidFill>
                <a:latin typeface="Times New Roman" panose="02020603050405020304" pitchFamily="18" charset="0"/>
              </a:rPr>
              <a:t>ур-нь</a:t>
            </a:r>
            <a:r>
              <a:rPr lang="ru-RU" altLang="ru-RU" i="1" dirty="0" smtClean="0">
                <a:solidFill>
                  <a:srgbClr val="0033CC"/>
                </a:solidFill>
                <a:latin typeface="Times New Roman" panose="02020603050405020304" pitchFamily="18" charset="0"/>
              </a:rPr>
              <a:t> района </a:t>
            </a:r>
            <a:r>
              <a:rPr lang="ru-RU" altLang="ru-RU" b="1" i="1" dirty="0" smtClean="0">
                <a:solidFill>
                  <a:srgbClr val="0033CC"/>
                </a:solidFill>
                <a:latin typeface="Times New Roman" panose="02020603050405020304" pitchFamily="18" charset="0"/>
              </a:rPr>
              <a:t>)</a:t>
            </a:r>
          </a:p>
          <a:p>
            <a:pPr marL="0" indent="0" algn="just">
              <a:buFont typeface="Wingdings 2" panose="05020102010507070707" pitchFamily="18" charset="2"/>
              <a:buNone/>
            </a:pPr>
            <a:r>
              <a:rPr lang="ru-RU" altLang="ru-RU" b="1" dirty="0" smtClean="0">
                <a:solidFill>
                  <a:srgbClr val="0033CC"/>
                </a:solidFill>
                <a:latin typeface="Times New Roman" panose="02020603050405020304" pitchFamily="18" charset="0"/>
              </a:rPr>
              <a:t>	</a:t>
            </a:r>
            <a:r>
              <a:rPr lang="ru-RU" altLang="ru-RU" sz="2000" b="1" dirty="0" smtClean="0">
                <a:solidFill>
                  <a:srgbClr val="0033CC"/>
                </a:solidFill>
                <a:latin typeface="Times New Roman" panose="02020603050405020304" pitchFamily="18" charset="0"/>
              </a:rPr>
              <a:t>Аттестационная   экспертиза</a:t>
            </a:r>
          </a:p>
          <a:p>
            <a:pPr marL="0" indent="0" algn="just">
              <a:spcBef>
                <a:spcPts val="600"/>
              </a:spcBef>
              <a:buFont typeface="Wingdings 2" panose="05020102010507070707" pitchFamily="18" charset="2"/>
              <a:buNone/>
            </a:pPr>
            <a:r>
              <a:rPr lang="ru-RU" altLang="ru-RU" b="1" dirty="0" smtClean="0">
                <a:solidFill>
                  <a:srgbClr val="0033CC"/>
                </a:solidFill>
                <a:latin typeface="Times New Roman" panose="02020603050405020304" pitchFamily="18" charset="0"/>
              </a:rPr>
              <a:t>     </a:t>
            </a:r>
          </a:p>
          <a:p>
            <a:pPr marL="0" indent="0" algn="just">
              <a:spcBef>
                <a:spcPts val="600"/>
              </a:spcBef>
              <a:buFont typeface="Wingdings 2" panose="05020102010507070707" pitchFamily="18" charset="2"/>
              <a:buNone/>
            </a:pPr>
            <a:endParaRPr lang="ru-RU" altLang="ru-RU" b="1" dirty="0" smtClean="0">
              <a:solidFill>
                <a:srgbClr val="0033CC"/>
              </a:solidFill>
              <a:latin typeface="Times New Roman" panose="02020603050405020304" pitchFamily="18" charset="0"/>
            </a:endParaRPr>
          </a:p>
          <a:p>
            <a:pPr marL="0" indent="0" algn="just">
              <a:spcBef>
                <a:spcPts val="600"/>
              </a:spcBef>
              <a:buFont typeface="Wingdings 2" panose="05020102010507070707" pitchFamily="18" charset="2"/>
              <a:buNone/>
            </a:pPr>
            <a:r>
              <a:rPr lang="ru-RU" altLang="ru-RU" b="1" dirty="0" smtClean="0">
                <a:solidFill>
                  <a:srgbClr val="0033CC"/>
                </a:solidFill>
                <a:latin typeface="Times New Roman" panose="02020603050405020304" pitchFamily="18" charset="0"/>
              </a:rPr>
              <a:t>Лист самооценки       		экспертная оценка</a:t>
            </a:r>
          </a:p>
          <a:p>
            <a:pPr marL="0" indent="0">
              <a:spcBef>
                <a:spcPts val="0"/>
              </a:spcBef>
              <a:buNone/>
            </a:pPr>
            <a:r>
              <a:rPr lang="ru-RU" altLang="ru-RU" b="1" dirty="0" smtClean="0">
                <a:solidFill>
                  <a:srgbClr val="0033CC"/>
                </a:solidFill>
                <a:latin typeface="Times New Roman" panose="02020603050405020304" pitchFamily="18" charset="0"/>
              </a:rPr>
              <a:t>                                                 (</a:t>
            </a:r>
            <a:r>
              <a:rPr lang="ru-RU" altLang="ru-RU" dirty="0" smtClean="0">
                <a:solidFill>
                  <a:srgbClr val="0033CC"/>
                </a:solidFill>
                <a:latin typeface="Times New Roman" panose="02020603050405020304" pitchFamily="18" charset="0"/>
              </a:rPr>
              <a:t>требования по </a:t>
            </a:r>
            <a:r>
              <a:rPr lang="ru-RU" altLang="ru-RU" dirty="0" err="1" smtClean="0">
                <a:solidFill>
                  <a:srgbClr val="0033CC"/>
                </a:solidFill>
                <a:latin typeface="Times New Roman" panose="02020603050405020304" pitchFamily="18" charset="0"/>
              </a:rPr>
              <a:t>Шадриковой</a:t>
            </a:r>
            <a:r>
              <a:rPr lang="ru-RU" altLang="ru-RU" b="1" dirty="0" smtClean="0">
                <a:solidFill>
                  <a:srgbClr val="0033CC"/>
                </a:solidFill>
                <a:latin typeface="Times New Roman" panose="02020603050405020304" pitchFamily="18" charset="0"/>
              </a:rPr>
              <a:t>)  </a:t>
            </a:r>
          </a:p>
          <a:p>
            <a:pPr marL="0" indent="0" algn="ctr"/>
            <a:r>
              <a:rPr lang="ru-RU" altLang="ru-RU" b="1" dirty="0" smtClean="0">
                <a:solidFill>
                  <a:srgbClr val="0033CC"/>
                </a:solidFill>
                <a:latin typeface="Times New Roman" panose="02020603050405020304" pitchFamily="18" charset="0"/>
              </a:rPr>
              <a:t>3,3 – оценка на 1 кв. категория</a:t>
            </a:r>
          </a:p>
          <a:p>
            <a:pPr marL="0" indent="0" algn="ctr"/>
            <a:r>
              <a:rPr lang="ru-RU" altLang="ru-RU" b="1" dirty="0" smtClean="0">
                <a:solidFill>
                  <a:srgbClr val="0033CC"/>
                </a:solidFill>
                <a:latin typeface="Times New Roman" panose="02020603050405020304" pitchFamily="18" charset="0"/>
              </a:rPr>
              <a:t>4,3 – оценка на </a:t>
            </a:r>
            <a:r>
              <a:rPr lang="ru-RU" altLang="ru-RU" b="1" dirty="0" err="1" smtClean="0">
                <a:solidFill>
                  <a:srgbClr val="0033CC"/>
                </a:solidFill>
                <a:latin typeface="Times New Roman" panose="02020603050405020304" pitchFamily="18" charset="0"/>
              </a:rPr>
              <a:t>высш</a:t>
            </a:r>
            <a:r>
              <a:rPr lang="ru-RU" altLang="ru-RU" b="1" dirty="0" smtClean="0">
                <a:solidFill>
                  <a:srgbClr val="0033CC"/>
                </a:solidFill>
                <a:latin typeface="Times New Roman" panose="02020603050405020304" pitchFamily="18" charset="0"/>
              </a:rPr>
              <a:t>. кв. категорию</a:t>
            </a:r>
          </a:p>
          <a:p>
            <a:pPr marL="0" indent="0">
              <a:buFont typeface="Wingdings" panose="05000000000000000000" pitchFamily="2" charset="2"/>
              <a:buNone/>
            </a:pPr>
            <a:endParaRPr lang="ru-RU" altLang="ru-RU" b="1" dirty="0" smtClean="0">
              <a:solidFill>
                <a:srgbClr val="0033CC"/>
              </a:solidFill>
              <a:latin typeface="Times New Roman" panose="02020603050405020304" pitchFamily="18" charset="0"/>
            </a:endParaRPr>
          </a:p>
          <a:p>
            <a:pPr marL="0" indent="0">
              <a:buFont typeface="Wingdings" panose="05000000000000000000" pitchFamily="2" charset="2"/>
              <a:buNone/>
            </a:pPr>
            <a:endParaRPr lang="ru-RU" altLang="ru-RU" dirty="0" smtClean="0">
              <a:latin typeface="Times New Roman" panose="02020603050405020304" pitchFamily="18" charset="0"/>
            </a:endParaRPr>
          </a:p>
        </p:txBody>
      </p:sp>
      <p:sp>
        <p:nvSpPr>
          <p:cNvPr id="16" name="Штриховая стрелка вправо 15"/>
          <p:cNvSpPr/>
          <p:nvPr/>
        </p:nvSpPr>
        <p:spPr>
          <a:xfrm rot="5400000">
            <a:off x="6744791" y="2926080"/>
            <a:ext cx="383177" cy="330926"/>
          </a:xfrm>
          <a:prstGeom prst="striped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8" name="Штриховая стрелка вправо 17"/>
          <p:cNvSpPr/>
          <p:nvPr/>
        </p:nvSpPr>
        <p:spPr>
          <a:xfrm rot="5400000">
            <a:off x="4108520" y="4886187"/>
            <a:ext cx="383177" cy="330926"/>
          </a:xfrm>
          <a:prstGeom prst="striped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6" name="Штриховая стрелка вправо 25"/>
          <p:cNvSpPr/>
          <p:nvPr/>
        </p:nvSpPr>
        <p:spPr>
          <a:xfrm rot="5400000">
            <a:off x="2312126" y="2946761"/>
            <a:ext cx="383177" cy="330926"/>
          </a:xfrm>
          <a:prstGeom prst="striped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7" name="Штриховая стрелка вправо 26"/>
          <p:cNvSpPr/>
          <p:nvPr/>
        </p:nvSpPr>
        <p:spPr>
          <a:xfrm rot="5400000">
            <a:off x="4480560" y="2946762"/>
            <a:ext cx="383177" cy="330926"/>
          </a:xfrm>
          <a:prstGeom prst="striped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9" name="Штриховая стрелка вправо 18"/>
          <p:cNvSpPr/>
          <p:nvPr/>
        </p:nvSpPr>
        <p:spPr>
          <a:xfrm rot="5400000">
            <a:off x="1753610" y="4886186"/>
            <a:ext cx="383177" cy="330926"/>
          </a:xfrm>
          <a:prstGeom prst="striped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cxnSp>
        <p:nvCxnSpPr>
          <p:cNvPr id="30" name="Прямая соединительная линия 29"/>
          <p:cNvCxnSpPr/>
          <p:nvPr/>
        </p:nvCxnSpPr>
        <p:spPr>
          <a:xfrm>
            <a:off x="2473234" y="2899954"/>
            <a:ext cx="4463146" cy="1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2" name="Прямая соединительная линия 31"/>
          <p:cNvCxnSpPr/>
          <p:nvPr/>
        </p:nvCxnSpPr>
        <p:spPr>
          <a:xfrm flipV="1">
            <a:off x="1945199" y="4860060"/>
            <a:ext cx="2364377" cy="1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xmlns="" val="162318673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945200" y="537024"/>
            <a:ext cx="6589200" cy="1280890"/>
          </a:xfrm>
        </p:spPr>
        <p:txBody>
          <a:bodyPr>
            <a:normAutofit/>
          </a:bodyPr>
          <a:lstStyle/>
          <a:p>
            <a:pPr algn="ctr"/>
            <a:r>
              <a:rPr lang="ru-RU" sz="4000" b="1" dirty="0" smtClean="0">
                <a:solidFill>
                  <a:srgbClr val="C00000"/>
                </a:solidFill>
                <a:latin typeface="Monotype Corsiva" panose="03010101010201010101" pitchFamily="66" charset="0"/>
              </a:rPr>
              <a:t>Эксперты</a:t>
            </a:r>
            <a:endParaRPr lang="ru-RU" sz="4000" b="1" dirty="0">
              <a:solidFill>
                <a:srgbClr val="C00000"/>
              </a:solidFill>
              <a:latin typeface="Monotype Corsiva" panose="03010101010201010101" pitchFamily="66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1451572" y="1177469"/>
            <a:ext cx="7576456" cy="563231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Для впервые аттестуемых:</a:t>
            </a:r>
          </a:p>
          <a:p>
            <a:endParaRPr lang="ru-RU" b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независимый эксперт (1 чел.) и зам. директора ОУ (1 чел.) по месту работы аттестуемого</a:t>
            </a:r>
          </a:p>
          <a:p>
            <a:endParaRPr lang="ru-RU" b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Для подтверждающих категорию:</a:t>
            </a:r>
          </a:p>
          <a:p>
            <a:endParaRPr lang="ru-RU" b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- администрация ОУ (1 чел.)</a:t>
            </a:r>
          </a:p>
          <a:p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Аттестуемый имеет право потребовать независимых экспертов</a:t>
            </a:r>
          </a:p>
          <a:p>
            <a:endParaRPr lang="ru-RU" b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Независимые эксперты </a:t>
            </a:r>
            <a:r>
              <a:rPr lang="ru-RU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не направляются  </a:t>
            </a: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к педагогическим работникам (при повторной аттестации)при наличии у них:</a:t>
            </a:r>
          </a:p>
          <a:p>
            <a:endParaRPr lang="ru-RU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достижений на профессиональных </a:t>
            </a:r>
          </a:p>
          <a:p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конкурсах, предметных олимпиадах и др. </a:t>
            </a:r>
          </a:p>
          <a:p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государственных, отраслевых наград.</a:t>
            </a:r>
          </a:p>
          <a:p>
            <a:endParaRPr lang="ru-RU" b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 руководящим </a:t>
            </a: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работникам, аттестуемым по педагогическим должностям , независимые эксперты направляются обязательно. </a:t>
            </a:r>
          </a:p>
          <a:p>
            <a:endParaRPr lang="ru-RU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426783408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945200" y="746030"/>
            <a:ext cx="6589200" cy="1280890"/>
          </a:xfrm>
        </p:spPr>
        <p:txBody>
          <a:bodyPr>
            <a:normAutofit/>
          </a:bodyPr>
          <a:lstStyle/>
          <a:p>
            <a:pPr algn="ctr"/>
            <a:r>
              <a:rPr lang="ru-RU" sz="2400" b="1" dirty="0">
                <a:solidFill>
                  <a:srgbClr val="C00000"/>
                </a:solidFill>
                <a:latin typeface="Monotype Corsiva" panose="03010101010201010101" pitchFamily="66" charset="0"/>
              </a:rPr>
              <a:t>Отраслевое Соглашение между МО и НРТ</a:t>
            </a:r>
            <a:br>
              <a:rPr lang="ru-RU" sz="2400" b="1" dirty="0">
                <a:solidFill>
                  <a:srgbClr val="C00000"/>
                </a:solidFill>
                <a:latin typeface="Monotype Corsiva" panose="03010101010201010101" pitchFamily="66" charset="0"/>
              </a:rPr>
            </a:br>
            <a:r>
              <a:rPr lang="ru-RU" sz="2400" b="1" dirty="0">
                <a:solidFill>
                  <a:srgbClr val="C00000"/>
                </a:solidFill>
                <a:latin typeface="Monotype Corsiva" panose="03010101010201010101" pitchFamily="66" charset="0"/>
              </a:rPr>
              <a:t> и Татарским </a:t>
            </a:r>
            <a:r>
              <a:rPr lang="ru-RU" sz="2400" b="1" dirty="0" err="1">
                <a:solidFill>
                  <a:srgbClr val="C00000"/>
                </a:solidFill>
                <a:latin typeface="Monotype Corsiva" panose="03010101010201010101" pitchFamily="66" charset="0"/>
              </a:rPr>
              <a:t>рескомом</a:t>
            </a:r>
            <a:r>
              <a:rPr lang="ru-RU" sz="2400" b="1" dirty="0">
                <a:solidFill>
                  <a:srgbClr val="C00000"/>
                </a:solidFill>
                <a:latin typeface="Monotype Corsiva" panose="03010101010201010101" pitchFamily="66" charset="0"/>
              </a:rPr>
              <a:t> профсоюза работников </a:t>
            </a:r>
            <a:br>
              <a:rPr lang="ru-RU" sz="2400" b="1" dirty="0">
                <a:solidFill>
                  <a:srgbClr val="C00000"/>
                </a:solidFill>
                <a:latin typeface="Monotype Corsiva" panose="03010101010201010101" pitchFamily="66" charset="0"/>
              </a:rPr>
            </a:br>
            <a:r>
              <a:rPr lang="ru-RU" sz="2400" b="1" dirty="0">
                <a:solidFill>
                  <a:srgbClr val="C00000"/>
                </a:solidFill>
                <a:latin typeface="Monotype Corsiva" panose="03010101010201010101" pitchFamily="66" charset="0"/>
              </a:rPr>
              <a:t>народного образования и науки на 2014-2016 гг.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1767840" y="2377441"/>
            <a:ext cx="7376160" cy="34163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buFont typeface="Wingdings" panose="05000000000000000000" pitchFamily="2" charset="2"/>
              <a:buChar char="v"/>
              <a:defRPr/>
            </a:pPr>
            <a:r>
              <a:rPr lang="ru-RU" altLang="ru-RU" sz="2400" b="1" dirty="0" smtClean="0">
                <a:latin typeface="Times New Roman" panose="02020603050405020304" pitchFamily="18" charset="0"/>
              </a:rPr>
              <a:t>основания для </a:t>
            </a:r>
            <a:r>
              <a:rPr lang="ru-RU" altLang="ru-RU" sz="2400" b="1" dirty="0" smtClean="0">
                <a:solidFill>
                  <a:srgbClr val="C00000"/>
                </a:solidFill>
                <a:latin typeface="Times New Roman" panose="02020603050405020304" pitchFamily="18" charset="0"/>
              </a:rPr>
              <a:t>переноса сроков </a:t>
            </a:r>
            <a:r>
              <a:rPr lang="ru-RU" altLang="ru-RU" sz="2400" b="1" dirty="0" smtClean="0">
                <a:latin typeface="Times New Roman" panose="02020603050405020304" pitchFamily="18" charset="0"/>
              </a:rPr>
              <a:t>аттестации на подтверждение СЗД;</a:t>
            </a:r>
          </a:p>
          <a:p>
            <a:pPr>
              <a:buFont typeface="Wingdings" panose="05000000000000000000" pitchFamily="2" charset="2"/>
              <a:buChar char="v"/>
              <a:defRPr/>
            </a:pPr>
            <a:endParaRPr lang="ru-RU" altLang="ru-RU" sz="2400" b="1" dirty="0">
              <a:latin typeface="Times New Roman" panose="02020603050405020304" pitchFamily="18" charset="0"/>
            </a:endParaRPr>
          </a:p>
          <a:p>
            <a:pPr>
              <a:buFont typeface="Wingdings" panose="05000000000000000000" pitchFamily="2" charset="2"/>
              <a:buChar char="v"/>
              <a:defRPr/>
            </a:pPr>
            <a:r>
              <a:rPr lang="ru-RU" altLang="ru-RU" sz="2400" b="1" dirty="0">
                <a:latin typeface="Times New Roman" panose="02020603050405020304" pitchFamily="18" charset="0"/>
              </a:rPr>
              <a:t>применение </a:t>
            </a:r>
            <a:r>
              <a:rPr lang="ru-RU" altLang="ru-RU" sz="2400" b="1" dirty="0">
                <a:solidFill>
                  <a:srgbClr val="C00000"/>
                </a:solidFill>
                <a:latin typeface="Times New Roman" panose="02020603050405020304" pitchFamily="18" charset="0"/>
              </a:rPr>
              <a:t>упрощенных форм </a:t>
            </a:r>
            <a:r>
              <a:rPr lang="ru-RU" altLang="ru-RU" sz="2400" b="1" dirty="0">
                <a:latin typeface="Times New Roman" panose="02020603050405020304" pitchFamily="18" charset="0"/>
              </a:rPr>
              <a:t>экспертизы при наличии заслуг, отраслевых и государственных наград;</a:t>
            </a:r>
          </a:p>
          <a:p>
            <a:pPr>
              <a:buFont typeface="Wingdings" panose="05000000000000000000" pitchFamily="2" charset="2"/>
              <a:buChar char="v"/>
              <a:defRPr/>
            </a:pPr>
            <a:endParaRPr lang="ru-RU" altLang="ru-RU" sz="2400" b="1" dirty="0">
              <a:latin typeface="Times New Roman" panose="02020603050405020304" pitchFamily="18" charset="0"/>
            </a:endParaRPr>
          </a:p>
          <a:p>
            <a:pPr>
              <a:buFont typeface="Wingdings" panose="05000000000000000000" pitchFamily="2" charset="2"/>
              <a:buChar char="v"/>
              <a:defRPr/>
            </a:pPr>
            <a:r>
              <a:rPr lang="ru-RU" altLang="ru-RU" sz="2400" b="1" dirty="0">
                <a:solidFill>
                  <a:srgbClr val="C00000"/>
                </a:solidFill>
                <a:latin typeface="Times New Roman" panose="02020603050405020304" pitchFamily="18" charset="0"/>
              </a:rPr>
              <a:t>сохранение</a:t>
            </a:r>
            <a:r>
              <a:rPr lang="ru-RU" altLang="ru-RU" sz="2400" b="1" dirty="0">
                <a:solidFill>
                  <a:srgbClr val="FF0000"/>
                </a:solidFill>
                <a:latin typeface="Times New Roman" panose="02020603050405020304" pitchFamily="18" charset="0"/>
              </a:rPr>
              <a:t> </a:t>
            </a:r>
            <a:r>
              <a:rPr lang="ru-RU" altLang="ru-RU" sz="2400" b="1" dirty="0">
                <a:latin typeface="Times New Roman" panose="02020603050405020304" pitchFamily="18" charset="0"/>
              </a:rPr>
              <a:t> квалификационных категорий на разных должностях (учебных </a:t>
            </a:r>
            <a:r>
              <a:rPr lang="ru-RU" altLang="ru-RU" sz="2400" b="1" dirty="0" smtClean="0">
                <a:latin typeface="Times New Roman" panose="02020603050405020304" pitchFamily="18" charset="0"/>
              </a:rPr>
              <a:t>предметах</a:t>
            </a:r>
            <a:r>
              <a:rPr lang="en-US" altLang="ru-RU" sz="2400" b="1" dirty="0" smtClean="0">
                <a:latin typeface="Times New Roman" panose="02020603050405020304" pitchFamily="18" charset="0"/>
              </a:rPr>
              <a:t>)</a:t>
            </a:r>
            <a:endParaRPr lang="ru-RU" sz="2400" dirty="0"/>
          </a:p>
        </p:txBody>
      </p:sp>
    </p:spTree>
    <p:extLst>
      <p:ext uri="{BB962C8B-B14F-4D97-AF65-F5344CB8AC3E}">
        <p14:creationId xmlns:p14="http://schemas.microsoft.com/office/powerpoint/2010/main" xmlns="" val="4152718656"/>
      </p:ext>
    </p:extLst>
  </p:cSld>
  <p:clrMapOvr>
    <a:masterClrMapping/>
  </p:clrMapOvr>
</p:sld>
</file>

<file path=ppt/theme/theme1.xml><?xml version="1.0" encoding="utf-8"?>
<a:theme xmlns:a="http://schemas.openxmlformats.org/drawingml/2006/main" name="Легкий дым">
  <a:themeElements>
    <a:clrScheme name="Легкий дым">
      <a:dk1>
        <a:sysClr val="windowText" lastClr="000000"/>
      </a:dk1>
      <a:lt1>
        <a:sysClr val="window" lastClr="FFFFFF"/>
      </a:lt1>
      <a:dk2>
        <a:srgbClr val="766F54"/>
      </a:dk2>
      <a:lt2>
        <a:srgbClr val="E3EACF"/>
      </a:lt2>
      <a:accent1>
        <a:srgbClr val="A53010"/>
      </a:accent1>
      <a:accent2>
        <a:srgbClr val="DE7E18"/>
      </a:accent2>
      <a:accent3>
        <a:srgbClr val="9F8351"/>
      </a:accent3>
      <a:accent4>
        <a:srgbClr val="728653"/>
      </a:accent4>
      <a:accent5>
        <a:srgbClr val="92AA4C"/>
      </a:accent5>
      <a:accent6>
        <a:srgbClr val="6AAC91"/>
      </a:accent6>
      <a:hlink>
        <a:srgbClr val="FB4A18"/>
      </a:hlink>
      <a:folHlink>
        <a:srgbClr val="FB9318"/>
      </a:folHlink>
    </a:clrScheme>
    <a:fontScheme name="Легкий дым">
      <a:majorFont>
        <a:latin typeface="Century Gothic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Легкий дым">
      <a:fillStyleLst>
        <a:solidFill>
          <a:schemeClr val="phClr"/>
        </a:solidFill>
        <a:solidFill>
          <a:schemeClr val="phClr">
            <a:tint val="70000"/>
            <a:lumMod val="104000"/>
          </a:schemeClr>
        </a:solidFill>
        <a:gradFill rotWithShape="1">
          <a:gsLst>
            <a:gs pos="0">
              <a:schemeClr val="phClr">
                <a:tint val="96000"/>
                <a:lumMod val="104000"/>
              </a:schemeClr>
            </a:gs>
            <a:gs pos="100000">
              <a:schemeClr val="phClr">
                <a:shade val="98000"/>
                <a:lumMod val="94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>
              <a:shade val="90000"/>
            </a:schemeClr>
          </a:solidFill>
          <a:prstDash val="solid"/>
        </a:ln>
        <a:ln w="15875" cap="rnd" cmpd="sng" algn="ctr">
          <a:solidFill>
            <a:schemeClr val="phClr"/>
          </a:solidFill>
          <a:prstDash val="solid"/>
        </a:ln>
        <a:ln w="2222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2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6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satMod val="92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Wisp" id="{7CB32D59-10C0-40DD-B7BD-2E94284A981C}" vid="{24B1A44C-C006-48B2-A4D7-E5549B3D8CD4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Wisp</Template>
  <TotalTime>197</TotalTime>
  <Words>992</Words>
  <Application>Microsoft Office PowerPoint</Application>
  <PresentationFormat>Экран (4:3)</PresentationFormat>
  <Paragraphs>227</Paragraphs>
  <Slides>20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20</vt:i4>
      </vt:variant>
    </vt:vector>
  </HeadingPairs>
  <TitlesOfParts>
    <vt:vector size="21" baseType="lpstr">
      <vt:lpstr>Легкий дым</vt:lpstr>
      <vt:lpstr>     Нормативно-правовое обеспечение педагогической аттестации:  формы и процедуры </vt:lpstr>
      <vt:lpstr>Федеральные документы</vt:lpstr>
      <vt:lpstr>Два вида аттестации для педагогов</vt:lpstr>
      <vt:lpstr>Обязательная аттестация </vt:lpstr>
      <vt:lpstr>Ответственность работника </vt:lpstr>
      <vt:lpstr>Обязательная аттестация</vt:lpstr>
      <vt:lpstr>Сроки аттестации</vt:lpstr>
      <vt:lpstr>Организация обязательной аттестации</vt:lpstr>
      <vt:lpstr>Оценка профессиональных знаний аттестуемых в РТ   </vt:lpstr>
      <vt:lpstr>Слайд 10</vt:lpstr>
      <vt:lpstr>Методика  оценки квалификации  педагогических работников</vt:lpstr>
      <vt:lpstr>Аттестация для присвоения квалификационных категорий  (первой или высшей) </vt:lpstr>
      <vt:lpstr>Слайд 13</vt:lpstr>
      <vt:lpstr>Слайд 14</vt:lpstr>
      <vt:lpstr>Перечень документов при аттестации на категорию  (первую  или высшую)</vt:lpstr>
      <vt:lpstr>Слайд 16</vt:lpstr>
      <vt:lpstr>Слайд 17</vt:lpstr>
      <vt:lpstr>Алгоритм проведения экспертизы</vt:lpstr>
      <vt:lpstr>Эксперты</vt:lpstr>
      <vt:lpstr>Отраслевое Соглашение между МО и НРТ  и Татарским рескомом профсоюза работников  народного образования и науки на 2014-2016 гг.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Нормативно-правовое обеспечение педагогической аттестации:формы и процедуры аттестации</dc:title>
  <dc:creator>Ольга</dc:creator>
  <cp:lastModifiedBy>1</cp:lastModifiedBy>
  <cp:revision>30</cp:revision>
  <dcterms:created xsi:type="dcterms:W3CDTF">2014-11-27T09:51:15Z</dcterms:created>
  <dcterms:modified xsi:type="dcterms:W3CDTF">2017-10-18T13:25:05Z</dcterms:modified>
</cp:coreProperties>
</file>